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7" r:id="rId2"/>
    <p:sldId id="332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33" r:id="rId32"/>
    <p:sldId id="317" r:id="rId33"/>
    <p:sldId id="318" r:id="rId34"/>
    <p:sldId id="319" r:id="rId35"/>
    <p:sldId id="326" r:id="rId36"/>
    <p:sldId id="327" r:id="rId37"/>
    <p:sldId id="328" r:id="rId38"/>
    <p:sldId id="329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4573"/>
    <a:srgbClr val="604A7B"/>
    <a:srgbClr val="9966FF"/>
    <a:srgbClr val="FF0000"/>
    <a:srgbClr val="660066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80473" autoAdjust="0"/>
  </p:normalViewPr>
  <p:slideViewPr>
    <p:cSldViewPr snapToGrid="0">
      <p:cViewPr varScale="1">
        <p:scale>
          <a:sx n="74" d="100"/>
          <a:sy n="74" d="100"/>
        </p:scale>
        <p:origin x="60" y="26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folder for this key concept can be downloaded from </a:t>
            </a:r>
            <a:r>
              <a:rPr lang="en-GB" sz="1600" b="1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www.BestEvidenceScienceTeaching.org</a:t>
            </a:r>
          </a:p>
          <a:p>
            <a:pPr algn="l">
              <a:spcAft>
                <a:spcPts val="600"/>
              </a:spcAft>
            </a:pP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It contains: </a:t>
            </a:r>
            <a:endParaRPr lang="en-GB" sz="1600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Teacher notes for this key concept </a:t>
            </a: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that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include </a:t>
            </a:r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a summary of the research evidence on relevant preconceptions and misunderstandings.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folder of </a:t>
            </a:r>
            <a:r>
              <a:rPr lang="en-GB" sz="1200" b="1" i="1" baseline="0" dirty="0" smtClean="0">
                <a:solidFill>
                  <a:schemeClr val="tx1"/>
                </a:solidFill>
              </a:rPr>
              <a:t>student sheets and teacher notes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that contains printable and editable worksheets, together with full teacher notes for each activity.</a:t>
            </a:r>
          </a:p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what a material’s specific heat capacity indicates about the amount of energy transferred as it changes temperature.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temperature is a measure of the amount of energy in an object and energy is a ‘substance’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eat melts the ice … or energy flows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from … ice melts as its particles vibrate more quickly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354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B, the copper block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6212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a material’s specific heat capacity indicates the rate at which its temperature will change as its thermal store gains or loses energy.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temperature is a measure of the amount of energy in a thermal store.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more thermal energy.</a:t>
            </a: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has been transferred to its thermal store by heating.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751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C, the same amount to both.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536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B, water.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229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a material’s specific heat capacity indicates the rate at which its temperature will change as its thermal store gains or loses energy.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objects that warm readily, retain their temperature better than objects that are harder to heat up.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 energy, or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lost from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more energy in its thermal store, and energy is transferred from … and heats the surroundings.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50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Both statements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4950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predict how one quantity in the equation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= mc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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affected by changes to other quantities.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Heat (energy) is a ‘substance’ that flows.</a:t>
            </a: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 energy.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in a thermal store, and energy is transferred from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0619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A, from large to small.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389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A, higher temperature.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369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6976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predict how one quantity in the equation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= mc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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affected by changes to other quantities.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E is the total energy in a thermal store.</a:t>
            </a: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more thermal energy.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more energy in its thermal store, and energy is transferred from … and heats the surroundings.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5668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C, an extra 5200J.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705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A, 15 600J less.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0713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predict how one quantity in the equation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= mc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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affected by changes to other quantities.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E is the total energy in a thermal store.</a:t>
            </a: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 energy.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more energy in its thermal store.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1102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C, two times smaller.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3714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C, same size.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8100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A, two times bigger.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2150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E, four times smaller.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8680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B, two times bigger.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4600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make calculations using the equation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= mc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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anose="05050102010706020507" pitchFamily="18" charset="2"/>
              </a:rPr>
              <a:t>E is the total energy in a thermal store.</a:t>
            </a: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 energy and total energy.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 of energy in a thermal store.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771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distinguish between energy in the thermal store of an object and the object’s temperature.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muddling up energy and temperature, thinking of energy as a substance that can flow.</a:t>
            </a:r>
          </a:p>
          <a:p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most heat.</a:t>
            </a:r>
          </a:p>
          <a:p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gained most energy by heating.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4290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7793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6755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what a material’s specific heat capacity indicates about the amount of energy transferred as it changes temperature.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temperature is a measure of the amount of energy in an object and energy is a ‘substance’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eat melts the ice … or energy flows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from … ice melts as its particles vibrate more quickly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4780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The student worksheet and teacher notes for this resource give a step-by-step method, together with technician notes.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4075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The bigger the specific heat capacity of the metal, the bigger the increase in temperature of the water.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3900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a material’s specific heat capacity indicates the rate at which its temperature will change as its thermal store gains or loses energy.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objects that warm readily, retain their temperature better than objects that are harder to heat up.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 energy, or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lost from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more energy in its thermal store, and energy is transferred from … and heats the surroundings.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9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summary of research evidence used to develop this activity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4666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baseline="0" dirty="0" smtClean="0"/>
              <a:t>Each a</a:t>
            </a:r>
            <a:r>
              <a:rPr lang="en-GB" i="1" dirty="0" smtClean="0"/>
              <a:t>nswer is revealed by clicking on the mouse.</a:t>
            </a:r>
            <a:endParaRPr lang="en-GB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742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baseline="0" dirty="0" smtClean="0"/>
              <a:t>Each a</a:t>
            </a:r>
            <a:r>
              <a:rPr lang="en-GB" i="1" dirty="0" smtClean="0"/>
              <a:t>nswer is revealed by clicking on the mouse.</a:t>
            </a:r>
            <a:endParaRPr lang="en-GB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12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041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69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distinguish between energy in the thermal store of an object and the object’s temperature.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temperature is a measure of the amount of energy in an object.</a:t>
            </a:r>
          </a:p>
          <a:p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has most heat.</a:t>
            </a:r>
          </a:p>
          <a:p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gained most energy by heating.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 smtClean="0"/>
          </a:p>
          <a:p>
            <a:r>
              <a:rPr lang="en-GB" dirty="0" smtClean="0"/>
              <a:t>Images</a:t>
            </a:r>
            <a:r>
              <a:rPr lang="en-GB" baseline="0" dirty="0" smtClean="0"/>
              <a:t> by </a:t>
            </a:r>
            <a:r>
              <a:rPr lang="en-GB" dirty="0" smtClean="0"/>
              <a:t>Alexander</a:t>
            </a:r>
            <a:r>
              <a:rPr lang="en-GB" baseline="0" dirty="0" smtClean="0"/>
              <a:t> Lesnitsky, from Pixabay.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422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Statement A is right, and statements B and C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925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PMA3.2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what a material’s specific heat capacity indicates about the amount of energy transferred as it changes temperature.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temperature is a measure of the amount of energy in an object and energy is a ‘substance’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eat melts the ice … or energy flows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from … ice melts as its particles vibrate more quickly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902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C, both the same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220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32.xml"/><Relationship Id="rId3" Type="http://schemas.openxmlformats.org/officeDocument/2006/relationships/image" Target="../media/image1.png"/><Relationship Id="rId7" Type="http://schemas.openxmlformats.org/officeDocument/2006/relationships/slide" Target="slide8.xml"/><Relationship Id="rId12" Type="http://schemas.openxmlformats.org/officeDocument/2006/relationships/slide" Target="slide23.xml"/><Relationship Id="rId2" Type="http://schemas.openxmlformats.org/officeDocument/2006/relationships/notesSlide" Target="../notesSlides/notesSlide1.xml"/><Relationship Id="rId16" Type="http://schemas.openxmlformats.org/officeDocument/2006/relationships/hyperlink" Target="BEST_PMA_3_1_Teacher%20notes_key%20concept_Transfer%20of%20energy%20by%20conduction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20.xml"/><Relationship Id="rId5" Type="http://schemas.openxmlformats.org/officeDocument/2006/relationships/slide" Target="slide3.xml"/><Relationship Id="rId15" Type="http://schemas.openxmlformats.org/officeDocument/2006/relationships/slide" Target="slide15.xml"/><Relationship Id="rId10" Type="http://schemas.openxmlformats.org/officeDocument/2006/relationships/slide" Target="slide29.xml"/><Relationship Id="rId4" Type="http://schemas.openxmlformats.org/officeDocument/2006/relationships/image" Target="../media/image2.png"/><Relationship Id="rId9" Type="http://schemas.openxmlformats.org/officeDocument/2006/relationships/slide" Target="slide17.xml"/><Relationship Id="rId14" Type="http://schemas.openxmlformats.org/officeDocument/2006/relationships/slide" Target="slide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212333" y="5690206"/>
            <a:ext cx="3926671" cy="222250"/>
            <a:chOff x="193862" y="5695967"/>
            <a:chExt cx="3926671" cy="222250"/>
          </a:xfrm>
        </p:grpSpPr>
        <p:sp>
          <p:nvSpPr>
            <p:cNvPr id="42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</a:t>
              </a:r>
              <a:r>
                <a:rPr lang="en-GB" sz="9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learning.</a:t>
              </a:r>
              <a:endParaRPr lang="en-GB" sz="9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2333" y="832947"/>
            <a:ext cx="8683572" cy="4688768"/>
            <a:chOff x="212333" y="813857"/>
            <a:chExt cx="8683572" cy="4688768"/>
          </a:xfrm>
        </p:grpSpPr>
        <p:grpSp>
          <p:nvGrpSpPr>
            <p:cNvPr id="89" name="Group 88"/>
            <p:cNvGrpSpPr/>
            <p:nvPr/>
          </p:nvGrpSpPr>
          <p:grpSpPr>
            <a:xfrm>
              <a:off x="212333" y="813857"/>
              <a:ext cx="8683572" cy="4688768"/>
              <a:chOff x="213529" y="766232"/>
              <a:chExt cx="8683572" cy="4688768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213529" y="766232"/>
                <a:ext cx="8681180" cy="4682322"/>
                <a:chOff x="213528" y="781472"/>
                <a:chExt cx="8681180" cy="4682322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213528" y="781472"/>
                  <a:ext cx="8681180" cy="4682322"/>
                  <a:chOff x="237339" y="997372"/>
                  <a:chExt cx="8681180" cy="4682322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1353428" y="997372"/>
                    <a:ext cx="7565091" cy="1942089"/>
                    <a:chOff x="1348745" y="997475"/>
                    <a:chExt cx="7565091" cy="1942089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1348745" y="997475"/>
                      <a:ext cx="7565091" cy="1942089"/>
                      <a:chOff x="1348745" y="997475"/>
                      <a:chExt cx="7565091" cy="1942089"/>
                    </a:xfrm>
                  </p:grpSpPr>
                  <p:sp>
                    <p:nvSpPr>
                      <p:cNvPr id="2" name="Rectangle 1"/>
                      <p:cNvSpPr/>
                      <p:nvPr/>
                    </p:nvSpPr>
                    <p:spPr>
                      <a:xfrm>
                        <a:off x="1348745" y="997475"/>
                        <a:ext cx="7565091" cy="50379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</a:pPr>
                        <a:r>
                          <a:rPr lang="en-GB" sz="1200" dirty="0" smtClean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Energy is transferred through a solid away from regions of higher temperature as its particles are caused to vibrate more vigorously. </a:t>
                        </a:r>
                        <a:endParaRPr lang="en-GB" sz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" name="Rectangle 3"/>
                      <p:cNvSpPr/>
                      <p:nvPr/>
                    </p:nvSpPr>
                    <p:spPr>
                      <a:xfrm>
                        <a:off x="1348745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Distinguish between energy in the thermal store of an object and the object’s temperature.</a:t>
                        </a:r>
                      </a:p>
                    </p:txBody>
                  </p:sp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2861813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Describe what a material’s specific heat capacity indicates about the amount of energy transferred as it changes temperature.</a:t>
                        </a:r>
                      </a:p>
                    </p:txBody>
                  </p:sp>
                  <p:sp>
                    <p:nvSpPr>
                      <p:cNvPr id="15" name="Rectangle 14"/>
                      <p:cNvSpPr/>
                      <p:nvPr/>
                    </p:nvSpPr>
                    <p:spPr>
                      <a:xfrm>
                        <a:off x="4374881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why a material’s specific heat capacity affects the rate at which its temperature will change as its thermal store gains or loses energy.</a:t>
                        </a:r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 </a:t>
                        </a:r>
                      </a:p>
                    </p:txBody>
                  </p:sp>
                  <p:sp>
                    <p:nvSpPr>
                      <p:cNvPr id="16" name="Rectangle 15"/>
                      <p:cNvSpPr/>
                      <p:nvPr/>
                    </p:nvSpPr>
                    <p:spPr>
                      <a:xfrm>
                        <a:off x="588794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Predict how one quantity in the equation </a:t>
                        </a:r>
                        <a:r>
                          <a:rPr lang="en-GB" sz="900" dirty="0" smtClean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sym typeface="Symbol" panose="05050102010706020507" pitchFamily="18" charset="2"/>
                          </a:rPr>
                          <a:t></a:t>
                        </a:r>
                        <a:r>
                          <a:rPr lang="en-GB" sz="900" dirty="0" smtClean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 </a:t>
                        </a:r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= </a:t>
                        </a:r>
                        <a:r>
                          <a:rPr lang="en-GB" sz="900" dirty="0" smtClean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mc</a:t>
                        </a:r>
                        <a:r>
                          <a:rPr lang="en-GB" sz="900" dirty="0" smtClean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sym typeface="Symbol" panose="05050102010706020507" pitchFamily="18" charset="2"/>
                          </a:rPr>
                          <a:t></a:t>
                        </a:r>
                        <a:r>
                          <a:rPr lang="en-GB" sz="900" dirty="0" smtClean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 </a:t>
                        </a:r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is affected by changes to other quantities.</a:t>
                        </a:r>
                      </a:p>
                    </p:txBody>
                  </p:sp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740101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Make calculations using the equation </a:t>
                        </a:r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sym typeface="Symbol" panose="05050102010706020507" pitchFamily="18" charset="2"/>
                          </a:rPr>
                          <a:t></a:t>
                        </a:r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 = mc</a:t>
                        </a:r>
                        <a:r>
                          <a: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sym typeface="Symbol" panose="05050102010706020507" pitchFamily="18" charset="2"/>
                          </a:rPr>
                          <a:t></a:t>
                        </a:r>
                        <a:r>
                          <a:rPr lang="en-GB" sz="900" dirty="0" smtClean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.</a:t>
                        </a:r>
                        <a:endParaRPr lang="en-GB" sz="9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20" name="Text Box 234"/>
                      <p:cNvSpPr txBox="1"/>
                      <p:nvPr/>
                    </p:nvSpPr>
                    <p:spPr>
                      <a:xfrm>
                        <a:off x="1419115" y="2659722"/>
                        <a:ext cx="200025" cy="22225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 w="6350">
                        <a:noFill/>
                      </a:ln>
                    </p:spPr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800" b="1" dirty="0">
                            <a:solidFill>
                              <a:srgbClr val="FFFFFF"/>
                            </a:solidFill>
                            <a:effectLst/>
                            <a:latin typeface="Arial Black" panose="020B0A040201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P</a:t>
                        </a:r>
                        <a:endPara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" name="Text Box 234"/>
                      <p:cNvSpPr txBox="1"/>
                      <p:nvPr/>
                    </p:nvSpPr>
                    <p:spPr>
                      <a:xfrm>
                        <a:off x="2931115" y="2659722"/>
                        <a:ext cx="200025" cy="22225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 w="6350">
                        <a:noFill/>
                      </a:ln>
                    </p:spPr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800" b="1" dirty="0">
                            <a:solidFill>
                              <a:srgbClr val="FFFFFF"/>
                            </a:solidFill>
                            <a:effectLst/>
                            <a:latin typeface="Arial Black" panose="020B0A040201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P</a:t>
                        </a:r>
                        <a:endPara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pic>
                    <p:nvPicPr>
                      <p:cNvPr id="23" name="Picture 22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61019" y="1501269"/>
                        <a:ext cx="7344000" cy="242623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1348745" y="1497988"/>
                      <a:ext cx="7564274" cy="21737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237339" y="1016796"/>
                    <a:ext cx="1080254" cy="4662898"/>
                    <a:chOff x="237339" y="1016796"/>
                    <a:chExt cx="1080254" cy="4662898"/>
                  </a:xfrm>
                </p:grpSpPr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238410" y="1016796"/>
                      <a:ext cx="1079183" cy="461665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Learning focus 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237341" y="1497885"/>
                      <a:ext cx="1079183" cy="1441576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 students’ conceptual understanding progresses they can: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237339" y="3013367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Diagnostic questions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237339" y="4383694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Response activities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0" name="Group 49"/>
                <p:cNvGrpSpPr/>
                <p:nvPr/>
              </p:nvGrpSpPr>
              <p:grpSpPr>
                <a:xfrm>
                  <a:off x="1329617" y="2797467"/>
                  <a:ext cx="1512000" cy="1296187"/>
                  <a:chOff x="1329617" y="2804703"/>
                  <a:chExt cx="1512000" cy="1296187"/>
                </a:xfrm>
              </p:grpSpPr>
              <p:sp>
                <p:nvSpPr>
                  <p:cNvPr id="48" name="TextBox 47">
                    <a:hlinkClick r:id="rId5" action="ppaction://hlinksldjump"/>
                  </p:cNvPr>
                  <p:cNvSpPr txBox="1"/>
                  <p:nvPr/>
                </p:nvSpPr>
                <p:spPr>
                  <a:xfrm>
                    <a:off x="1329617" y="2804703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Hot water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49" name="TextBox 48">
                    <a:hlinkClick r:id="rId6" action="ppaction://hlinksldjump"/>
                  </p:cNvPr>
                  <p:cNvSpPr txBox="1"/>
                  <p:nvPr/>
                </p:nvSpPr>
                <p:spPr>
                  <a:xfrm>
                    <a:off x="1329617" y="3452890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Fresh bread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</p:grpSp>
          <p:sp>
            <p:nvSpPr>
              <p:cNvPr id="52" name="TextBox 51">
                <a:hlinkClick r:id="rId7" action="ppaction://hlinksldjump"/>
              </p:cNvPr>
              <p:cNvSpPr txBox="1"/>
              <p:nvPr/>
            </p:nvSpPr>
            <p:spPr>
              <a:xfrm>
                <a:off x="2837342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Metal and ice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3" name="TextBox 52">
                <a:hlinkClick r:id="rId8" action="ppaction://hlinksldjump"/>
              </p:cNvPr>
              <p:cNvSpPr txBox="1"/>
              <p:nvPr/>
            </p:nvSpPr>
            <p:spPr>
              <a:xfrm>
                <a:off x="4352279" y="2782227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Hot drinks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4" name="TextBox 53">
                <a:hlinkClick r:id="rId9" action="ppaction://hlinksldjump"/>
              </p:cNvPr>
              <p:cNvSpPr txBox="1"/>
              <p:nvPr/>
            </p:nvSpPr>
            <p:spPr>
              <a:xfrm>
                <a:off x="5871231" y="2782227"/>
                <a:ext cx="1512000" cy="43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Side-by-side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5" name="TextBox 54">
                <a:hlinkClick r:id="rId10" action="ppaction://hlinksldjump"/>
              </p:cNvPr>
              <p:cNvSpPr txBox="1"/>
              <p:nvPr/>
            </p:nvSpPr>
            <p:spPr>
              <a:xfrm>
                <a:off x="7385101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Rearranging SHC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6" name="TextBox 55">
                <a:hlinkClick r:id="rId11" action="ppaction://hlinksldjump"/>
              </p:cNvPr>
              <p:cNvSpPr txBox="1"/>
              <p:nvPr/>
            </p:nvSpPr>
            <p:spPr>
              <a:xfrm>
                <a:off x="5871231" y="3214414"/>
                <a:ext cx="1512000" cy="43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Energy in a thermal store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7" name="TextBox 56">
                <a:hlinkClick r:id="rId12" action="ppaction://hlinksldjump"/>
              </p:cNvPr>
              <p:cNvSpPr txBox="1"/>
              <p:nvPr/>
            </p:nvSpPr>
            <p:spPr>
              <a:xfrm>
                <a:off x="5871231" y="3646414"/>
                <a:ext cx="1512000" cy="43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Temperature change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8" name="TextBox 57">
                <a:hlinkClick r:id="rId13" action="ppaction://hlinksldjump"/>
              </p:cNvPr>
              <p:cNvSpPr txBox="1"/>
              <p:nvPr/>
            </p:nvSpPr>
            <p:spPr>
              <a:xfrm>
                <a:off x="2837342" y="4158626"/>
                <a:ext cx="1517344" cy="129637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Calorimeters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329618" y="4158626"/>
                <a:ext cx="1512001" cy="1296000"/>
              </a:xfrm>
              <a:prstGeom prst="rect">
                <a:avLst/>
              </a:prstGeom>
              <a:noFill/>
              <a:ln w="12700">
                <a:solidFill>
                  <a:srgbClr val="604A7B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1" name="TextBox 60">
                <a:hlinkClick r:id="rId14" action="ppaction://hlinksldjump"/>
              </p:cNvPr>
              <p:cNvSpPr txBox="1"/>
              <p:nvPr/>
            </p:nvSpPr>
            <p:spPr>
              <a:xfrm>
                <a:off x="4352279" y="4158626"/>
                <a:ext cx="1513068" cy="129637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Hot water bottle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870163" y="4158626"/>
                <a:ext cx="1513068" cy="1296374"/>
              </a:xfrm>
              <a:prstGeom prst="rect">
                <a:avLst/>
              </a:prstGeom>
              <a:noFill/>
              <a:ln w="12700">
                <a:solidFill>
                  <a:srgbClr val="604A7B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7385101" y="4158813"/>
                <a:ext cx="1512000" cy="1296187"/>
              </a:xfrm>
              <a:prstGeom prst="rect">
                <a:avLst/>
              </a:prstGeom>
              <a:noFill/>
              <a:ln w="12700">
                <a:solidFill>
                  <a:srgbClr val="604A7B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90" name="TextBox 89">
              <a:hlinkClick r:id="rId15" action="ppaction://hlinksldjump"/>
            </p:cNvPr>
            <p:cNvSpPr txBox="1"/>
            <p:nvPr/>
          </p:nvSpPr>
          <p:spPr>
            <a:xfrm>
              <a:off x="4351083" y="3473379"/>
              <a:ext cx="1512000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Bed warmers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49" name="Title 1"/>
          <p:cNvSpPr txBox="1">
            <a:spLocks/>
          </p:cNvSpPr>
          <p:nvPr/>
        </p:nvSpPr>
        <p:spPr>
          <a:xfrm>
            <a:off x="1513138" y="29069"/>
            <a:ext cx="6132336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PMA3.2 Specific heat capacity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8" name="Rounded Rectangle 77">
            <a:hlinkClick r:id="rId16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5A4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links.</a:t>
            </a:r>
          </a:p>
          <a:p>
            <a:pPr algn="ctr"/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 and ice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13841" y="2405964"/>
            <a:ext cx="4371879" cy="1434164"/>
            <a:chOff x="2439991" y="3089419"/>
            <a:chExt cx="4371879" cy="1434164"/>
          </a:xfrm>
        </p:grpSpPr>
        <p:grpSp>
          <p:nvGrpSpPr>
            <p:cNvPr id="6" name="Group 5"/>
            <p:cNvGrpSpPr/>
            <p:nvPr/>
          </p:nvGrpSpPr>
          <p:grpSpPr>
            <a:xfrm>
              <a:off x="2439991" y="3198783"/>
              <a:ext cx="1324800" cy="1324800"/>
              <a:chOff x="3174637" y="3144101"/>
              <a:chExt cx="1324800" cy="1324800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3174637" y="3144101"/>
                <a:ext cx="1324800" cy="1324800"/>
              </a:xfrm>
              <a:prstGeom prst="roundRect">
                <a:avLst>
                  <a:gd name="adj" fmla="val 4586"/>
                </a:avLst>
              </a:prstGeom>
              <a:gradFill flip="none" rotWithShape="1">
                <a:gsLst>
                  <a:gs pos="0">
                    <a:srgbClr val="6D6A65"/>
                  </a:gs>
                  <a:gs pos="70000">
                    <a:srgbClr val="54524E"/>
                  </a:gs>
                  <a:gs pos="83000">
                    <a:srgbClr val="54524E"/>
                  </a:gs>
                  <a:gs pos="100000">
                    <a:srgbClr val="6D6A65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300000" lon="300000" rev="0"/>
                </a:camera>
                <a:lightRig rig="threePt" dir="t"/>
              </a:scene3d>
              <a:sp3d extrusionH="1524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200932" y="3520986"/>
                <a:ext cx="12722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100</a:t>
                </a:r>
                <a:r>
                  <a:rPr lang="en-GB" sz="2400" b="1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5377706" y="3089419"/>
              <a:ext cx="1434164" cy="1434164"/>
              <a:chOff x="4499437" y="3034737"/>
              <a:chExt cx="1434164" cy="1434164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4499437" y="3034737"/>
                <a:ext cx="1434164" cy="1434164"/>
              </a:xfrm>
              <a:prstGeom prst="roundRect">
                <a:avLst>
                  <a:gd name="adj" fmla="val 4586"/>
                </a:avLst>
              </a:prstGeom>
              <a:gradFill flip="none" rotWithShape="1">
                <a:gsLst>
                  <a:gs pos="0">
                    <a:srgbClr val="EACAB0"/>
                  </a:gs>
                  <a:gs pos="73000">
                    <a:srgbClr val="C87533"/>
                  </a:gs>
                  <a:gs pos="85000">
                    <a:srgbClr val="C87533"/>
                  </a:gs>
                  <a:gs pos="100000">
                    <a:srgbClr val="D5935D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300000" lon="300000" rev="0"/>
                </a:camera>
                <a:lightRig rig="threePt" dir="t"/>
              </a:scene3d>
              <a:sp3d extrusionH="14097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580414" y="3427528"/>
                <a:ext cx="12722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100</a:t>
                </a:r>
                <a:r>
                  <a:rPr lang="en-GB" sz="2400" b="1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sp>
        <p:nvSpPr>
          <p:cNvPr id="22" name="Text Placeholder 16"/>
          <p:cNvSpPr txBox="1">
            <a:spLocks/>
          </p:cNvSpPr>
          <p:nvPr/>
        </p:nvSpPr>
        <p:spPr>
          <a:xfrm>
            <a:off x="457200" y="863126"/>
            <a:ext cx="8285163" cy="1325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1813" marR="0" lvl="0" indent="-5318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Two metal blocks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have the same mass.</a:t>
            </a:r>
          </a:p>
          <a:p>
            <a:pPr marL="531813" marR="0" lvl="0" indent="-5318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One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block is at 100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and is made of lead.</a:t>
            </a:r>
          </a:p>
          <a:p>
            <a:pPr marL="531813" marR="0" lvl="0" indent="-5318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	The other is at 100</a:t>
            </a:r>
            <a:r>
              <a:rPr lang="en-US" baseline="30000" dirty="0" smtClean="0"/>
              <a:t>o</a:t>
            </a:r>
            <a:r>
              <a:rPr lang="en-US" baseline="0" dirty="0" smtClean="0"/>
              <a:t>C</a:t>
            </a:r>
            <a:r>
              <a:rPr lang="en-US" dirty="0" smtClean="0"/>
              <a:t> and</a:t>
            </a:r>
            <a:r>
              <a:rPr lang="en-US" baseline="0" dirty="0" smtClean="0"/>
              <a:t> is made of copper.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57200" y="4232919"/>
            <a:ext cx="8041907" cy="748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Lead has a specific heat capacity of 	160 J/kg/</a:t>
            </a:r>
            <a:r>
              <a:rPr lang="en-US" baseline="30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a specific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capacity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	385 J/kg/</a:t>
            </a:r>
            <a:r>
              <a:rPr lang="en-US" baseline="30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 and ice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block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will melt the most ice in five minutes?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A the most ice.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B the most ice.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the same amount of ice.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653751" y="1565197"/>
            <a:ext cx="5800733" cy="1834468"/>
            <a:chOff x="1653751" y="1565197"/>
            <a:chExt cx="5800733" cy="1834468"/>
          </a:xfrm>
        </p:grpSpPr>
        <p:grpSp>
          <p:nvGrpSpPr>
            <p:cNvPr id="9" name="Group 8"/>
            <p:cNvGrpSpPr/>
            <p:nvPr/>
          </p:nvGrpSpPr>
          <p:grpSpPr>
            <a:xfrm>
              <a:off x="1653751" y="1751686"/>
              <a:ext cx="2422800" cy="1647979"/>
              <a:chOff x="1719340" y="1749863"/>
              <a:chExt cx="2422800" cy="164797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19340" y="1767734"/>
                <a:ext cx="2422800" cy="1630108"/>
              </a:xfrm>
              <a:prstGeom prst="rect">
                <a:avLst/>
              </a:prstGeom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2339063" y="1749863"/>
                <a:ext cx="12722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isometricOffAxis2Top"/>
                  <a:lightRig rig="threePt" dir="t"/>
                </a:scene3d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100</a:t>
                </a:r>
                <a:r>
                  <a:rPr lang="en-GB" b="1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5032645" y="1684873"/>
              <a:ext cx="2421839" cy="1714792"/>
              <a:chOff x="4854724" y="1667225"/>
              <a:chExt cx="2421839" cy="171479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54724" y="1667225"/>
                <a:ext cx="2421839" cy="1714792"/>
              </a:xfrm>
              <a:prstGeom prst="rect">
                <a:avLst/>
              </a:prstGeom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5429538" y="1667225"/>
                <a:ext cx="12722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isometricOffAxis2Top"/>
                  <a:lightRig rig="threePt" dir="t"/>
                </a:scene3d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100</a:t>
                </a:r>
                <a:r>
                  <a:rPr lang="en-GB" b="1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653751" y="1565197"/>
              <a:ext cx="536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032645" y="1565197"/>
              <a:ext cx="536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3" name="Rounded Rectangle 22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47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  <a:sp3d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drinks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752" y="863125"/>
            <a:ext cx="5322269" cy="5401524"/>
          </a:xfrm>
          <a:prstGeom prst="rect">
            <a:avLst/>
          </a:prstGeom>
        </p:spPr>
      </p:pic>
      <p:sp>
        <p:nvSpPr>
          <p:cNvPr id="77" name="Text Placeholder 16"/>
          <p:cNvSpPr txBox="1">
            <a:spLocks/>
          </p:cNvSpPr>
          <p:nvPr/>
        </p:nvSpPr>
        <p:spPr>
          <a:xfrm>
            <a:off x="609600" y="1015525"/>
            <a:ext cx="4888230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Equal masses of water and milk are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both heated in the same way.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They are heated for five minutes.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temperature of the milk increases more than the temperature of the water.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4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Hot drinks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5486400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lvl="0" indent="-534988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1.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Has more energy been transferred to the thermal store of the milk or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to the thermal store of the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water?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thermal store of the milk.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thermal store of the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amount to both.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420006" y="54692"/>
            <a:ext cx="3931514" cy="3988051"/>
            <a:chOff x="4420006" y="54692"/>
            <a:chExt cx="3931514" cy="3988051"/>
          </a:xfrm>
        </p:grpSpPr>
        <p:sp>
          <p:nvSpPr>
            <p:cNvPr id="2" name="Rectangle 1"/>
            <p:cNvSpPr/>
            <p:nvPr/>
          </p:nvSpPr>
          <p:spPr>
            <a:xfrm>
              <a:off x="6603207" y="600274"/>
              <a:ext cx="180975" cy="1048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t="50"/>
            <a:stretch/>
          </p:blipFill>
          <p:spPr>
            <a:xfrm>
              <a:off x="4420006" y="54692"/>
              <a:ext cx="3931514" cy="39880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013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drinks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3497579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has the highest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specific heat capacity?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Milk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595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3659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420006" y="54692"/>
            <a:ext cx="3931514" cy="3988051"/>
            <a:chOff x="4420006" y="54692"/>
            <a:chExt cx="3931514" cy="3988051"/>
          </a:xfrm>
        </p:grpSpPr>
        <p:sp>
          <p:nvSpPr>
            <p:cNvPr id="16" name="Rectangle 15"/>
            <p:cNvSpPr/>
            <p:nvPr/>
          </p:nvSpPr>
          <p:spPr>
            <a:xfrm>
              <a:off x="6603207" y="600274"/>
              <a:ext cx="180975" cy="1048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/>
            <a:srcRect t="50"/>
            <a:stretch/>
          </p:blipFill>
          <p:spPr>
            <a:xfrm>
              <a:off x="4420006" y="54692"/>
              <a:ext cx="3931514" cy="3988051"/>
            </a:xfrm>
            <a:prstGeom prst="rect">
              <a:avLst/>
            </a:prstGeom>
          </p:spPr>
        </p:pic>
      </p:grpSp>
      <p:sp>
        <p:nvSpPr>
          <p:cNvPr id="18" name="Rounded Rectangle 17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60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Bed warmers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7872761" cy="876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olden days bricks or rocks were often heated</a:t>
            </a:r>
            <a:r>
              <a:rPr lang="en-US" dirty="0"/>
              <a:t> </a:t>
            </a:r>
            <a:r>
              <a:rPr lang="en-US" dirty="0" smtClean="0"/>
              <a:t>in an oven and put into a bed to warm it up.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589778" y="1957077"/>
            <a:ext cx="5971331" cy="1695032"/>
            <a:chOff x="1568453" y="1955303"/>
            <a:chExt cx="5971331" cy="1695032"/>
          </a:xfrm>
        </p:grpSpPr>
        <p:grpSp>
          <p:nvGrpSpPr>
            <p:cNvPr id="10" name="Group 9"/>
            <p:cNvGrpSpPr/>
            <p:nvPr/>
          </p:nvGrpSpPr>
          <p:grpSpPr>
            <a:xfrm>
              <a:off x="1568453" y="1955303"/>
              <a:ext cx="5971331" cy="1695032"/>
              <a:chOff x="1536247" y="1550790"/>
              <a:chExt cx="5971331" cy="1695032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1536247" y="1981644"/>
                <a:ext cx="2512193" cy="1264178"/>
              </a:xfrm>
              <a:custGeom>
                <a:avLst/>
                <a:gdLst>
                  <a:gd name="connsiteX0" fmla="*/ 2047774 w 2512193"/>
                  <a:gd name="connsiteY0" fmla="*/ 463647 h 1264178"/>
                  <a:gd name="connsiteX1" fmla="*/ 1879332 w 2512193"/>
                  <a:gd name="connsiteY1" fmla="*/ 632089 h 1264178"/>
                  <a:gd name="connsiteX2" fmla="*/ 2047774 w 2512193"/>
                  <a:gd name="connsiteY2" fmla="*/ 800531 h 1264178"/>
                  <a:gd name="connsiteX3" fmla="*/ 2216216 w 2512193"/>
                  <a:gd name="connsiteY3" fmla="*/ 632089 h 1264178"/>
                  <a:gd name="connsiteX4" fmla="*/ 2047774 w 2512193"/>
                  <a:gd name="connsiteY4" fmla="*/ 463647 h 1264178"/>
                  <a:gd name="connsiteX5" fmla="*/ 464418 w 2512193"/>
                  <a:gd name="connsiteY5" fmla="*/ 463647 h 1264178"/>
                  <a:gd name="connsiteX6" fmla="*/ 295976 w 2512193"/>
                  <a:gd name="connsiteY6" fmla="*/ 632089 h 1264178"/>
                  <a:gd name="connsiteX7" fmla="*/ 464418 w 2512193"/>
                  <a:gd name="connsiteY7" fmla="*/ 800531 h 1264178"/>
                  <a:gd name="connsiteX8" fmla="*/ 632860 w 2512193"/>
                  <a:gd name="connsiteY8" fmla="*/ 632089 h 1264178"/>
                  <a:gd name="connsiteX9" fmla="*/ 464418 w 2512193"/>
                  <a:gd name="connsiteY9" fmla="*/ 463647 h 1264178"/>
                  <a:gd name="connsiteX10" fmla="*/ 172194 w 2512193"/>
                  <a:gd name="connsiteY10" fmla="*/ 0 h 1264178"/>
                  <a:gd name="connsiteX11" fmla="*/ 2339999 w 2512193"/>
                  <a:gd name="connsiteY11" fmla="*/ 0 h 1264178"/>
                  <a:gd name="connsiteX12" fmla="*/ 2512193 w 2512193"/>
                  <a:gd name="connsiteY12" fmla="*/ 172194 h 1264178"/>
                  <a:gd name="connsiteX13" fmla="*/ 2512193 w 2512193"/>
                  <a:gd name="connsiteY13" fmla="*/ 1091984 h 1264178"/>
                  <a:gd name="connsiteX14" fmla="*/ 2339999 w 2512193"/>
                  <a:gd name="connsiteY14" fmla="*/ 1264178 h 1264178"/>
                  <a:gd name="connsiteX15" fmla="*/ 172194 w 2512193"/>
                  <a:gd name="connsiteY15" fmla="*/ 1264178 h 1264178"/>
                  <a:gd name="connsiteX16" fmla="*/ 0 w 2512193"/>
                  <a:gd name="connsiteY16" fmla="*/ 1091984 h 1264178"/>
                  <a:gd name="connsiteX17" fmla="*/ 0 w 2512193"/>
                  <a:gd name="connsiteY17" fmla="*/ 172194 h 1264178"/>
                  <a:gd name="connsiteX18" fmla="*/ 172194 w 2512193"/>
                  <a:gd name="connsiteY18" fmla="*/ 0 h 1264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12193" h="1264178">
                    <a:moveTo>
                      <a:pt x="2047774" y="463647"/>
                    </a:moveTo>
                    <a:cubicBezTo>
                      <a:pt x="1954746" y="463647"/>
                      <a:pt x="1879332" y="539061"/>
                      <a:pt x="1879332" y="632089"/>
                    </a:cubicBezTo>
                    <a:cubicBezTo>
                      <a:pt x="1879332" y="725117"/>
                      <a:pt x="1954746" y="800531"/>
                      <a:pt x="2047774" y="800531"/>
                    </a:cubicBezTo>
                    <a:cubicBezTo>
                      <a:pt x="2140802" y="800531"/>
                      <a:pt x="2216216" y="725117"/>
                      <a:pt x="2216216" y="632089"/>
                    </a:cubicBezTo>
                    <a:cubicBezTo>
                      <a:pt x="2216216" y="539061"/>
                      <a:pt x="2140802" y="463647"/>
                      <a:pt x="2047774" y="463647"/>
                    </a:cubicBezTo>
                    <a:close/>
                    <a:moveTo>
                      <a:pt x="464418" y="463647"/>
                    </a:moveTo>
                    <a:cubicBezTo>
                      <a:pt x="371390" y="463647"/>
                      <a:pt x="295976" y="539061"/>
                      <a:pt x="295976" y="632089"/>
                    </a:cubicBezTo>
                    <a:cubicBezTo>
                      <a:pt x="295976" y="725117"/>
                      <a:pt x="371390" y="800531"/>
                      <a:pt x="464418" y="800531"/>
                    </a:cubicBezTo>
                    <a:cubicBezTo>
                      <a:pt x="557446" y="800531"/>
                      <a:pt x="632860" y="725117"/>
                      <a:pt x="632860" y="632089"/>
                    </a:cubicBezTo>
                    <a:cubicBezTo>
                      <a:pt x="632860" y="539061"/>
                      <a:pt x="557446" y="463647"/>
                      <a:pt x="464418" y="463647"/>
                    </a:cubicBezTo>
                    <a:close/>
                    <a:moveTo>
                      <a:pt x="172194" y="0"/>
                    </a:moveTo>
                    <a:lnTo>
                      <a:pt x="2339999" y="0"/>
                    </a:lnTo>
                    <a:cubicBezTo>
                      <a:pt x="2435099" y="0"/>
                      <a:pt x="2512193" y="77094"/>
                      <a:pt x="2512193" y="172194"/>
                    </a:cubicBezTo>
                    <a:lnTo>
                      <a:pt x="2512193" y="1091984"/>
                    </a:lnTo>
                    <a:cubicBezTo>
                      <a:pt x="2512193" y="1187084"/>
                      <a:pt x="2435099" y="1264178"/>
                      <a:pt x="2339999" y="1264178"/>
                    </a:cubicBezTo>
                    <a:lnTo>
                      <a:pt x="172194" y="1264178"/>
                    </a:lnTo>
                    <a:cubicBezTo>
                      <a:pt x="77094" y="1264178"/>
                      <a:pt x="0" y="1187084"/>
                      <a:pt x="0" y="1091984"/>
                    </a:cubicBezTo>
                    <a:lnTo>
                      <a:pt x="0" y="172194"/>
                    </a:lnTo>
                    <a:cubicBezTo>
                      <a:pt x="0" y="77094"/>
                      <a:pt x="77094" y="0"/>
                      <a:pt x="172194" y="0"/>
                    </a:cubicBezTo>
                    <a:close/>
                  </a:path>
                </a:pathLst>
              </a:custGeom>
              <a:solidFill>
                <a:srgbClr val="7F1E0B"/>
              </a:solidFill>
              <a:ln>
                <a:noFill/>
              </a:ln>
              <a:scene3d>
                <a:camera prst="orthographicFront">
                  <a:rot lat="8400000" lon="0" rev="0"/>
                </a:camera>
                <a:lightRig rig="threePt" dir="t"/>
              </a:scene3d>
              <a:sp3d extrusionH="4445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27487" y="1550790"/>
                <a:ext cx="2380091" cy="1591655"/>
              </a:xfrm>
              <a:prstGeom prst="rect">
                <a:avLst/>
              </a:prstGeom>
            </p:spPr>
          </p:pic>
        </p:grpSp>
        <p:sp>
          <p:nvSpPr>
            <p:cNvPr id="15" name="Rectangle 14"/>
            <p:cNvSpPr/>
            <p:nvPr/>
          </p:nvSpPr>
          <p:spPr>
            <a:xfrm>
              <a:off x="1685711" y="3146671"/>
              <a:ext cx="2277676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perspectiveAbove"/>
                <a:lightRig rig="threePt" dir="t"/>
              </a:scene3d>
            </a:bodyPr>
            <a:lstStyle/>
            <a:p>
              <a:pPr algn="ctr"/>
              <a:r>
                <a:rPr lang="en-US" sz="1400" b="1" cap="none" spc="0" dirty="0" smtClean="0">
                  <a:ln w="0"/>
                  <a:solidFill>
                    <a:srgbClr val="4D1307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Engravers MT" panose="02090707080505020304" pitchFamily="18" charset="0"/>
                </a:rPr>
                <a:t>CHAUFFEUSE</a:t>
              </a:r>
              <a:endParaRPr lang="en-US" sz="1400" b="1" cap="none" spc="0" dirty="0">
                <a:ln w="0"/>
                <a:solidFill>
                  <a:srgbClr val="4D130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gravers MT" panose="02090707080505020304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493324" y="3751819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 bed warming brick.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18513" y="3751819"/>
            <a:ext cx="2705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 rock with the same mass as the brick.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40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Bed warmers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806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 brick and rock are both heated to 160</a:t>
            </a:r>
            <a:r>
              <a:rPr lang="en-US" baseline="30000" noProof="0" dirty="0" smtClean="0"/>
              <a:t>o</a:t>
            </a:r>
            <a:r>
              <a:rPr lang="en-US" noProof="0" dirty="0" smtClean="0"/>
              <a:t>C in an oven.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brick heats up faster than the rock.</a:t>
            </a:r>
            <a:r>
              <a:rPr lang="en-US" noProof="0" dirty="0" smtClean="0"/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56190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22171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64963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64730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brick stays hot for longer.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530705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5304723"/>
            <a:ext cx="540013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brick has a higher specific heat capacity.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561900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221718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606602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589778" y="1677205"/>
            <a:ext cx="5971331" cy="1695032"/>
            <a:chOff x="1568453" y="1955303"/>
            <a:chExt cx="5971331" cy="1695032"/>
          </a:xfrm>
        </p:grpSpPr>
        <p:grpSp>
          <p:nvGrpSpPr>
            <p:cNvPr id="43" name="Group 42"/>
            <p:cNvGrpSpPr/>
            <p:nvPr/>
          </p:nvGrpSpPr>
          <p:grpSpPr>
            <a:xfrm>
              <a:off x="1568453" y="1955303"/>
              <a:ext cx="5971331" cy="1695032"/>
              <a:chOff x="1536247" y="1550790"/>
              <a:chExt cx="5971331" cy="1695032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1536247" y="1981644"/>
                <a:ext cx="2512193" cy="1264178"/>
              </a:xfrm>
              <a:custGeom>
                <a:avLst/>
                <a:gdLst>
                  <a:gd name="connsiteX0" fmla="*/ 2047774 w 2512193"/>
                  <a:gd name="connsiteY0" fmla="*/ 463647 h 1264178"/>
                  <a:gd name="connsiteX1" fmla="*/ 1879332 w 2512193"/>
                  <a:gd name="connsiteY1" fmla="*/ 632089 h 1264178"/>
                  <a:gd name="connsiteX2" fmla="*/ 2047774 w 2512193"/>
                  <a:gd name="connsiteY2" fmla="*/ 800531 h 1264178"/>
                  <a:gd name="connsiteX3" fmla="*/ 2216216 w 2512193"/>
                  <a:gd name="connsiteY3" fmla="*/ 632089 h 1264178"/>
                  <a:gd name="connsiteX4" fmla="*/ 2047774 w 2512193"/>
                  <a:gd name="connsiteY4" fmla="*/ 463647 h 1264178"/>
                  <a:gd name="connsiteX5" fmla="*/ 464418 w 2512193"/>
                  <a:gd name="connsiteY5" fmla="*/ 463647 h 1264178"/>
                  <a:gd name="connsiteX6" fmla="*/ 295976 w 2512193"/>
                  <a:gd name="connsiteY6" fmla="*/ 632089 h 1264178"/>
                  <a:gd name="connsiteX7" fmla="*/ 464418 w 2512193"/>
                  <a:gd name="connsiteY7" fmla="*/ 800531 h 1264178"/>
                  <a:gd name="connsiteX8" fmla="*/ 632860 w 2512193"/>
                  <a:gd name="connsiteY8" fmla="*/ 632089 h 1264178"/>
                  <a:gd name="connsiteX9" fmla="*/ 464418 w 2512193"/>
                  <a:gd name="connsiteY9" fmla="*/ 463647 h 1264178"/>
                  <a:gd name="connsiteX10" fmla="*/ 172194 w 2512193"/>
                  <a:gd name="connsiteY10" fmla="*/ 0 h 1264178"/>
                  <a:gd name="connsiteX11" fmla="*/ 2339999 w 2512193"/>
                  <a:gd name="connsiteY11" fmla="*/ 0 h 1264178"/>
                  <a:gd name="connsiteX12" fmla="*/ 2512193 w 2512193"/>
                  <a:gd name="connsiteY12" fmla="*/ 172194 h 1264178"/>
                  <a:gd name="connsiteX13" fmla="*/ 2512193 w 2512193"/>
                  <a:gd name="connsiteY13" fmla="*/ 1091984 h 1264178"/>
                  <a:gd name="connsiteX14" fmla="*/ 2339999 w 2512193"/>
                  <a:gd name="connsiteY14" fmla="*/ 1264178 h 1264178"/>
                  <a:gd name="connsiteX15" fmla="*/ 172194 w 2512193"/>
                  <a:gd name="connsiteY15" fmla="*/ 1264178 h 1264178"/>
                  <a:gd name="connsiteX16" fmla="*/ 0 w 2512193"/>
                  <a:gd name="connsiteY16" fmla="*/ 1091984 h 1264178"/>
                  <a:gd name="connsiteX17" fmla="*/ 0 w 2512193"/>
                  <a:gd name="connsiteY17" fmla="*/ 172194 h 1264178"/>
                  <a:gd name="connsiteX18" fmla="*/ 172194 w 2512193"/>
                  <a:gd name="connsiteY18" fmla="*/ 0 h 1264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12193" h="1264178">
                    <a:moveTo>
                      <a:pt x="2047774" y="463647"/>
                    </a:moveTo>
                    <a:cubicBezTo>
                      <a:pt x="1954746" y="463647"/>
                      <a:pt x="1879332" y="539061"/>
                      <a:pt x="1879332" y="632089"/>
                    </a:cubicBezTo>
                    <a:cubicBezTo>
                      <a:pt x="1879332" y="725117"/>
                      <a:pt x="1954746" y="800531"/>
                      <a:pt x="2047774" y="800531"/>
                    </a:cubicBezTo>
                    <a:cubicBezTo>
                      <a:pt x="2140802" y="800531"/>
                      <a:pt x="2216216" y="725117"/>
                      <a:pt x="2216216" y="632089"/>
                    </a:cubicBezTo>
                    <a:cubicBezTo>
                      <a:pt x="2216216" y="539061"/>
                      <a:pt x="2140802" y="463647"/>
                      <a:pt x="2047774" y="463647"/>
                    </a:cubicBezTo>
                    <a:close/>
                    <a:moveTo>
                      <a:pt x="464418" y="463647"/>
                    </a:moveTo>
                    <a:cubicBezTo>
                      <a:pt x="371390" y="463647"/>
                      <a:pt x="295976" y="539061"/>
                      <a:pt x="295976" y="632089"/>
                    </a:cubicBezTo>
                    <a:cubicBezTo>
                      <a:pt x="295976" y="725117"/>
                      <a:pt x="371390" y="800531"/>
                      <a:pt x="464418" y="800531"/>
                    </a:cubicBezTo>
                    <a:cubicBezTo>
                      <a:pt x="557446" y="800531"/>
                      <a:pt x="632860" y="725117"/>
                      <a:pt x="632860" y="632089"/>
                    </a:cubicBezTo>
                    <a:cubicBezTo>
                      <a:pt x="632860" y="539061"/>
                      <a:pt x="557446" y="463647"/>
                      <a:pt x="464418" y="463647"/>
                    </a:cubicBezTo>
                    <a:close/>
                    <a:moveTo>
                      <a:pt x="172194" y="0"/>
                    </a:moveTo>
                    <a:lnTo>
                      <a:pt x="2339999" y="0"/>
                    </a:lnTo>
                    <a:cubicBezTo>
                      <a:pt x="2435099" y="0"/>
                      <a:pt x="2512193" y="77094"/>
                      <a:pt x="2512193" y="172194"/>
                    </a:cubicBezTo>
                    <a:lnTo>
                      <a:pt x="2512193" y="1091984"/>
                    </a:lnTo>
                    <a:cubicBezTo>
                      <a:pt x="2512193" y="1187084"/>
                      <a:pt x="2435099" y="1264178"/>
                      <a:pt x="2339999" y="1264178"/>
                    </a:cubicBezTo>
                    <a:lnTo>
                      <a:pt x="172194" y="1264178"/>
                    </a:lnTo>
                    <a:cubicBezTo>
                      <a:pt x="77094" y="1264178"/>
                      <a:pt x="0" y="1187084"/>
                      <a:pt x="0" y="1091984"/>
                    </a:cubicBezTo>
                    <a:lnTo>
                      <a:pt x="0" y="172194"/>
                    </a:lnTo>
                    <a:cubicBezTo>
                      <a:pt x="0" y="77094"/>
                      <a:pt x="77094" y="0"/>
                      <a:pt x="172194" y="0"/>
                    </a:cubicBezTo>
                    <a:close/>
                  </a:path>
                </a:pathLst>
              </a:custGeom>
              <a:solidFill>
                <a:srgbClr val="7F1E0B"/>
              </a:solidFill>
              <a:ln>
                <a:noFill/>
              </a:ln>
              <a:scene3d>
                <a:camera prst="orthographicFront">
                  <a:rot lat="8400000" lon="0" rev="0"/>
                </a:camera>
                <a:lightRig rig="threePt" dir="t"/>
              </a:scene3d>
              <a:sp3d extrusionH="4445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27487" y="1550790"/>
                <a:ext cx="2380091" cy="1591655"/>
              </a:xfrm>
              <a:prstGeom prst="rect">
                <a:avLst/>
              </a:prstGeom>
            </p:spPr>
          </p:pic>
        </p:grpSp>
        <p:sp>
          <p:nvSpPr>
            <p:cNvPr id="44" name="Rectangle 43"/>
            <p:cNvSpPr/>
            <p:nvPr/>
          </p:nvSpPr>
          <p:spPr>
            <a:xfrm>
              <a:off x="1685711" y="3146671"/>
              <a:ext cx="2277676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perspectiveAbove"/>
                <a:lightRig rig="threePt" dir="t"/>
              </a:scene3d>
            </a:bodyPr>
            <a:lstStyle/>
            <a:p>
              <a:pPr algn="ctr"/>
              <a:r>
                <a:rPr lang="en-US" sz="1400" b="1" cap="none" spc="0" dirty="0" smtClean="0">
                  <a:ln w="0"/>
                  <a:solidFill>
                    <a:srgbClr val="4D1307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Engravers MT" panose="02090707080505020304" pitchFamily="18" charset="0"/>
                </a:rPr>
                <a:t>CHAUFFEUSE</a:t>
              </a:r>
              <a:endParaRPr lang="en-US" sz="1400" b="1" cap="none" spc="0" dirty="0">
                <a:ln w="0"/>
                <a:solidFill>
                  <a:srgbClr val="4D130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gravers MT" panose="02090707080505020304" pitchFamily="18" charset="0"/>
              </a:endParaRPr>
            </a:p>
          </p:txBody>
        </p:sp>
      </p:grpSp>
      <p:sp>
        <p:nvSpPr>
          <p:cNvPr id="47" name="Text Placeholder 16"/>
          <p:cNvSpPr txBox="1">
            <a:spLocks/>
          </p:cNvSpPr>
          <p:nvPr/>
        </p:nvSpPr>
        <p:spPr>
          <a:xfrm>
            <a:off x="307886" y="3610033"/>
            <a:ext cx="5687471" cy="828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These statements are about the brick and rock.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about each one?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ounded Rectangle 36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24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Side-by-side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6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metal blocks are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placed next to each other so they are touching.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Each</a:t>
            </a:r>
            <a:r>
              <a:rPr lang="en-US" dirty="0" smtClean="0"/>
              <a:t> block has different properties.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20523" y="2283593"/>
            <a:ext cx="7758516" cy="2936452"/>
            <a:chOff x="711200" y="2324755"/>
            <a:chExt cx="7758516" cy="2936452"/>
          </a:xfrm>
        </p:grpSpPr>
        <p:grpSp>
          <p:nvGrpSpPr>
            <p:cNvPr id="8" name="Group 7"/>
            <p:cNvGrpSpPr/>
            <p:nvPr/>
          </p:nvGrpSpPr>
          <p:grpSpPr>
            <a:xfrm>
              <a:off x="3103006" y="2324755"/>
              <a:ext cx="2902225" cy="1799924"/>
              <a:chOff x="3131166" y="2362855"/>
              <a:chExt cx="2902225" cy="1799924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3131166" y="2362855"/>
                <a:ext cx="1800000" cy="1799924"/>
              </a:xfrm>
              <a:prstGeom prst="roundRect">
                <a:avLst>
                  <a:gd name="adj" fmla="val 7635"/>
                </a:avLst>
              </a:prstGeom>
              <a:gradFill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3500000" scaled="1"/>
              </a:gradFill>
              <a:ln>
                <a:noFill/>
              </a:ln>
              <a:scene3d>
                <a:camera prst="orthographicFront">
                  <a:rot lat="600000" lon="600000" rev="0"/>
                </a:camera>
                <a:lightRig rig="threePt" dir="t"/>
              </a:scene3d>
              <a:sp3d extrusionH="1670050" prstMaterial="metal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4953391" y="3022454"/>
                <a:ext cx="1080000" cy="1080000"/>
              </a:xfrm>
              <a:prstGeom prst="roundRect">
                <a:avLst>
                  <a:gd name="adj" fmla="val 3342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  <a:scene3d>
                <a:camera prst="orthographicFront">
                  <a:rot lat="600000" lon="600000" rev="0"/>
                </a:camera>
                <a:lightRig rig="threePt" dir="t"/>
              </a:scene3d>
              <a:sp3d extrusionH="1016000" prstMaterial="metal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11200" y="3782917"/>
              <a:ext cx="2882900" cy="1478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 2.5kg</a:t>
              </a:r>
            </a:p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Specific heat capacity 400 J/kg/</a:t>
              </a:r>
              <a:r>
                <a:rPr lang="en-GB" baseline="30000" dirty="0" err="1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dirty="0" err="1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 smtClean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Temperature 30</a:t>
              </a:r>
              <a:r>
                <a:rPr lang="en-GB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86816" y="3751819"/>
              <a:ext cx="2882900" cy="1509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 0.5kg</a:t>
              </a:r>
            </a:p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Specific heat capacity 800 J/kg/</a:t>
              </a:r>
              <a:r>
                <a:rPr lang="en-GB" baseline="30000" dirty="0" err="1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dirty="0" err="1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 smtClean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Temperature 25</a:t>
              </a:r>
              <a:r>
                <a:rPr lang="en-GB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36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Side-by-side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In what direction do you think energy will be transferred?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the large block to the small block.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595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3659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the small block to the large block.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000" y="1784446"/>
            <a:ext cx="5137233" cy="221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Side-by-side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25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buAutoNum type="alphaLcPeriod" startAt="2"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do you think is the best reason for your last answer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</a:p>
          <a:p>
            <a:pPr marL="533400">
              <a:defRPr/>
            </a:pPr>
            <a:r>
              <a:rPr lang="en-US" sz="1600" i="1" dirty="0" smtClean="0">
                <a:solidFill>
                  <a:srgbClr val="1F497D">
                    <a:lumMod val="50000"/>
                  </a:srgbClr>
                </a:solidFill>
              </a:rPr>
              <a:t>(All the statements are correct)</a:t>
            </a:r>
            <a:endParaRPr lang="en-US" sz="1600" i="1" dirty="0">
              <a:solidFill>
                <a:srgbClr val="1F497D">
                  <a:lumMod val="50000"/>
                </a:srgbClr>
              </a:solidFill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large block has a higher temperature.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large block has a larger mass.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small block has got a higher specific heat capacity.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large block has more energy in its thermal store.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3452" y="1660191"/>
            <a:ext cx="4146516" cy="178913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02385" y="3125844"/>
            <a:ext cx="8248650" cy="323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20000"/>
              </a:lnSpc>
              <a:defRPr/>
            </a:pPr>
            <a:endParaRPr lang="en-US" sz="1400" i="1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le 31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15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activity, expected answers and a section with suggestions of how to respond to students’ misunderstandings.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180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Then </a:t>
            </a:r>
            <a:r>
              <a:rPr lang="en-GB" sz="1600" dirty="0"/>
              <a:t>decide how to best focus and sequence your teaching.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 </a:t>
            </a:r>
            <a:r>
              <a:rPr lang="en-GB" sz="1600" dirty="0"/>
              <a:t>further diagnostic questions and response activities to move student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353314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Energy in a thermal store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61928" cy="522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energy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 thermal store can be calculated: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08064" y="1502738"/>
            <a:ext cx="7292109" cy="923330"/>
            <a:chOff x="457201" y="2092143"/>
            <a:chExt cx="7292109" cy="923330"/>
          </a:xfrm>
        </p:grpSpPr>
        <p:sp>
          <p:nvSpPr>
            <p:cNvPr id="2" name="TextBox 1"/>
            <p:cNvSpPr txBox="1"/>
            <p:nvPr/>
          </p:nvSpPr>
          <p:spPr>
            <a:xfrm>
              <a:off x="457201" y="2230643"/>
              <a:ext cx="15840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Change in energy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39169" y="2369142"/>
              <a:ext cx="1073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10829" y="2092143"/>
              <a:ext cx="15563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Specific heat capacity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65092" y="2230643"/>
              <a:ext cx="18842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hange in temperature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20839" y="2292198"/>
              <a:ext cx="4387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sz="28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92499" y="2369142"/>
              <a:ext cx="438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46759" y="2369142"/>
              <a:ext cx="438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60861" y="2705906"/>
            <a:ext cx="3061987" cy="461665"/>
            <a:chOff x="1470084" y="2287967"/>
            <a:chExt cx="3061987" cy="461665"/>
          </a:xfrm>
        </p:grpSpPr>
        <p:sp>
          <p:nvSpPr>
            <p:cNvPr id="15" name="TextBox 14"/>
            <p:cNvSpPr txBox="1"/>
            <p:nvPr/>
          </p:nvSpPr>
          <p:spPr>
            <a:xfrm>
              <a:off x="1470084" y="2287967"/>
              <a:ext cx="5870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E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18663" y="2287967"/>
              <a:ext cx="389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96329" y="2287967"/>
              <a:ext cx="2216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06164" y="2287967"/>
              <a:ext cx="6259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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40356" y="2334133"/>
              <a:ext cx="295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91413" y="2334133"/>
              <a:ext cx="221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01246" y="2334133"/>
              <a:ext cx="221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2" name="Text Placeholder 16"/>
          <p:cNvSpPr txBox="1">
            <a:spLocks/>
          </p:cNvSpPr>
          <p:nvPr/>
        </p:nvSpPr>
        <p:spPr>
          <a:xfrm>
            <a:off x="457200" y="3444570"/>
            <a:ext cx="8246471" cy="716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>
                <a:solidFill>
                  <a:srgbClr val="C00000"/>
                </a:solidFill>
              </a:rPr>
              <a:t>Out loud this says: delta E equals m times c times delta theta.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Delta (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Symbol" panose="05050102010706020507" pitchFamily="18" charset="2"/>
              </a:rPr>
              <a:t>) is a Greek letter that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is used as shorthand for writing: a </a:t>
            </a: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change in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03235" y="4346683"/>
          <a:ext cx="6164385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97679">
                  <a:extLst>
                    <a:ext uri="{9D8B030D-6E8A-4147-A177-3AD203B41FA5}">
                      <a16:colId xmlns:a16="http://schemas.microsoft.com/office/drawing/2014/main" val="702591753"/>
                    </a:ext>
                  </a:extLst>
                </a:gridCol>
                <a:gridCol w="966706">
                  <a:extLst>
                    <a:ext uri="{9D8B030D-6E8A-4147-A177-3AD203B41FA5}">
                      <a16:colId xmlns:a16="http://schemas.microsoft.com/office/drawing/2014/main" val="37532351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ym typeface="Symbol" panose="05050102010706020507" pitchFamily="18" charset="2"/>
                        </a:rPr>
                        <a:t>E</a:t>
                      </a:r>
                      <a:r>
                        <a:rPr lang="en-GB" sz="1800" baseline="0" dirty="0" smtClean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GB" dirty="0" smtClean="0"/>
                        <a:t>is measured in Joules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 J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887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 is measured in kilograms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kg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27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 is measured in Joules per kilogram per degree 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J/kg/</a:t>
                      </a:r>
                      <a:r>
                        <a:rPr lang="en-GB" baseline="30000" dirty="0" err="1" smtClean="0"/>
                        <a:t>o</a:t>
                      </a:r>
                      <a:r>
                        <a:rPr lang="en-GB" dirty="0" err="1" smtClean="0"/>
                        <a:t>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028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ym typeface="Symbol" panose="05050102010706020507" pitchFamily="18" charset="2"/>
                        </a:rPr>
                        <a:t></a:t>
                      </a:r>
                      <a:r>
                        <a:rPr lang="en-GB" sz="1800" baseline="0" dirty="0" smtClean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GB" dirty="0" smtClean="0"/>
                        <a:t>is measured</a:t>
                      </a:r>
                      <a:r>
                        <a:rPr lang="en-GB" baseline="0" dirty="0" smtClean="0"/>
                        <a:t> in degrees 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30000" dirty="0" err="1" smtClean="0"/>
                        <a:t>o</a:t>
                      </a:r>
                      <a:r>
                        <a:rPr lang="en-GB" dirty="0" err="1" smtClean="0"/>
                        <a:t>C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30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Energy </a:t>
            </a:r>
            <a:r>
              <a:rPr lang="en-GB" dirty="0"/>
              <a:t>in a thermal store 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7199376" cy="721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marR="0" lvl="0" indent="-5365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does this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calculation tell us about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energy in the thermal store of the gold block?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5200 J of energy in its thermal store.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10 400 J of energy in its thermal store.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an extra 5200 J of energy in its thermal store.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1896" y="1849077"/>
            <a:ext cx="8084443" cy="1423940"/>
            <a:chOff x="100107" y="1831499"/>
            <a:chExt cx="8084443" cy="1423940"/>
          </a:xfrm>
        </p:grpSpPr>
        <p:grpSp>
          <p:nvGrpSpPr>
            <p:cNvPr id="3" name="Group 2"/>
            <p:cNvGrpSpPr/>
            <p:nvPr/>
          </p:nvGrpSpPr>
          <p:grpSpPr>
            <a:xfrm>
              <a:off x="5677948" y="1957749"/>
              <a:ext cx="2506602" cy="1243537"/>
              <a:chOff x="3151137" y="2109546"/>
              <a:chExt cx="2805955" cy="124353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151137" y="2109546"/>
                <a:ext cx="280595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E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=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m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x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c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x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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151137" y="2546648"/>
                <a:ext cx="280595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E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=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2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x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130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x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20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51137" y="2983751"/>
                <a:ext cx="280595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E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=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5200 Joules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00107" y="1831499"/>
              <a:ext cx="5577841" cy="1423940"/>
              <a:chOff x="325631" y="1941140"/>
              <a:chExt cx="5502721" cy="1423940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2887657" y="1941140"/>
                <a:ext cx="1440000" cy="720000"/>
              </a:xfrm>
              <a:prstGeom prst="roundRect">
                <a:avLst>
                  <a:gd name="adj" fmla="val 6061"/>
                </a:avLst>
              </a:prstGeom>
              <a:gradFill flip="none" rotWithShape="1">
                <a:gsLst>
                  <a:gs pos="0">
                    <a:srgbClr val="E7D391"/>
                  </a:gs>
                  <a:gs pos="74000">
                    <a:srgbClr val="D4AF37"/>
                  </a:gs>
                  <a:gs pos="83000">
                    <a:srgbClr val="D4AF37"/>
                  </a:gs>
                  <a:gs pos="100000">
                    <a:srgbClr val="E0C56E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600000" lon="600000" rev="0"/>
                </a:camera>
                <a:lightRig rig="threePt" dir="t"/>
              </a:scene3d>
              <a:sp3d extrusionH="635000" prstMaterial="metal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325631" y="2449829"/>
                <a:ext cx="5502721" cy="9152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defRPr/>
                </a:pP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Mass </a:t>
                </a: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of 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block is 2 </a:t>
                </a: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kg.</a:t>
                </a:r>
                <a:endParaRPr lang="en-US" sz="1400" dirty="0">
                  <a:solidFill>
                    <a:srgbClr val="1F497D">
                      <a:lumMod val="50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defRPr/>
                </a:pP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It is heated to increase its temperature 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from 20</a:t>
                </a:r>
                <a:r>
                  <a:rPr lang="en-US" sz="1400" baseline="300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 to 40</a:t>
                </a:r>
                <a:r>
                  <a:rPr lang="en-US" sz="1400" baseline="300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C.</a:t>
                </a:r>
                <a:endParaRPr lang="en-US" sz="1400" dirty="0">
                  <a:solidFill>
                    <a:srgbClr val="1F497D">
                      <a:lumMod val="50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defRPr/>
                </a:pP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Specific heat capacity of gold is 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130 </a:t>
                </a: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J/kg/</a:t>
                </a:r>
                <a:r>
                  <a:rPr lang="en-US" sz="1400" baseline="30000" dirty="0" err="1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</a:t>
                </a:r>
                <a:r>
                  <a:rPr lang="en-US" sz="1400" dirty="0" err="1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C.</a:t>
                </a:r>
                <a:endParaRPr lang="en-US" sz="1400" dirty="0">
                  <a:solidFill>
                    <a:srgbClr val="1F497D">
                      <a:lumMod val="50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17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Energy </a:t>
            </a:r>
            <a:r>
              <a:rPr lang="en-GB" dirty="0"/>
              <a:t>in a thermal store 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7199376" cy="721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marR="0" lvl="0" indent="-5365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does this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calculation tell us about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energy in the thermal store of the gold block?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15 600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in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thermal store.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15 600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energy in its thermal store.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no energy in its thermal store.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02385" y="1883198"/>
            <a:ext cx="8416761" cy="1413085"/>
            <a:chOff x="402385" y="1883198"/>
            <a:chExt cx="8416761" cy="1413085"/>
          </a:xfrm>
        </p:grpSpPr>
        <p:grpSp>
          <p:nvGrpSpPr>
            <p:cNvPr id="3" name="Group 2"/>
            <p:cNvGrpSpPr/>
            <p:nvPr/>
          </p:nvGrpSpPr>
          <p:grpSpPr>
            <a:xfrm>
              <a:off x="6026199" y="1967972"/>
              <a:ext cx="2792947" cy="1243537"/>
              <a:chOff x="3137490" y="2122653"/>
              <a:chExt cx="3126497" cy="124353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137490" y="2122653"/>
                <a:ext cx="31264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E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=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m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x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c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x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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137490" y="2559755"/>
                <a:ext cx="31264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E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=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3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x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130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x (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-40)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37490" y="2996858"/>
                <a:ext cx="31264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E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 = </a:t>
                </a:r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-15 600 Joules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02385" y="1883198"/>
              <a:ext cx="5577841" cy="1413085"/>
              <a:chOff x="325631" y="1951995"/>
              <a:chExt cx="5502721" cy="1413085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2757427" y="1951995"/>
                <a:ext cx="2130910" cy="720000"/>
              </a:xfrm>
              <a:prstGeom prst="roundRect">
                <a:avLst>
                  <a:gd name="adj" fmla="val 6061"/>
                </a:avLst>
              </a:prstGeom>
              <a:gradFill flip="none" rotWithShape="1">
                <a:gsLst>
                  <a:gs pos="0">
                    <a:srgbClr val="E7D391"/>
                  </a:gs>
                  <a:gs pos="74000">
                    <a:srgbClr val="D4AF37"/>
                  </a:gs>
                  <a:gs pos="83000">
                    <a:srgbClr val="D4AF37"/>
                  </a:gs>
                  <a:gs pos="100000">
                    <a:srgbClr val="E0C56E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600000" lon="600000" rev="0"/>
                </a:camera>
                <a:lightRig rig="threePt" dir="t"/>
              </a:scene3d>
              <a:sp3d extrusionH="635000" prstMaterial="metal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325631" y="2449829"/>
                <a:ext cx="5502721" cy="9152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defRPr/>
                </a:pP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Mass </a:t>
                </a: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of 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block is 3 </a:t>
                </a: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kg.</a:t>
                </a:r>
                <a:endParaRPr lang="en-US" sz="1400" dirty="0">
                  <a:solidFill>
                    <a:srgbClr val="1F497D">
                      <a:lumMod val="50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defRPr/>
                </a:pP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It is 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cooled to reduce its </a:t>
                </a: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temperature 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from 40</a:t>
                </a:r>
                <a:r>
                  <a:rPr lang="en-US" sz="1400" baseline="300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 to 0</a:t>
                </a:r>
                <a:r>
                  <a:rPr lang="en-US" sz="1400" baseline="300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C.</a:t>
                </a:r>
                <a:endParaRPr lang="en-US" sz="1400" dirty="0">
                  <a:solidFill>
                    <a:srgbClr val="1F497D">
                      <a:lumMod val="50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defRPr/>
                </a:pP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Specific heat capacity of gold is </a:t>
                </a:r>
                <a:r>
                  <a:rPr lang="en-US" sz="1400" dirty="0" smtClean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130 </a:t>
                </a:r>
                <a:r>
                  <a:rPr lang="en-US" sz="1400" dirty="0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J/kg/</a:t>
                </a:r>
                <a:r>
                  <a:rPr lang="en-US" sz="1400" baseline="30000" dirty="0" err="1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</a:t>
                </a:r>
                <a:r>
                  <a:rPr lang="en-US" sz="1400" dirty="0" err="1">
                    <a:solidFill>
                      <a:srgbClr val="1F497D">
                        <a:lumMod val="50000"/>
                      </a:srgb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C.</a:t>
                </a:r>
                <a:endParaRPr lang="en-US" sz="1400" dirty="0">
                  <a:solidFill>
                    <a:srgbClr val="1F497D">
                      <a:lumMod val="50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  <p:sp>
        <p:nvSpPr>
          <p:cNvPr id="23" name="Rounded Rectangle 22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24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Temperature Change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61928" cy="522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energy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 thermal store can be calculated: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08064" y="1502738"/>
            <a:ext cx="7292109" cy="923330"/>
            <a:chOff x="457201" y="2092143"/>
            <a:chExt cx="7292109" cy="923330"/>
          </a:xfrm>
        </p:grpSpPr>
        <p:sp>
          <p:nvSpPr>
            <p:cNvPr id="2" name="TextBox 1"/>
            <p:cNvSpPr txBox="1"/>
            <p:nvPr/>
          </p:nvSpPr>
          <p:spPr>
            <a:xfrm>
              <a:off x="457201" y="2230643"/>
              <a:ext cx="15840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Change in energy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39169" y="2369142"/>
              <a:ext cx="1073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10829" y="2092143"/>
              <a:ext cx="15563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Specific heat capacity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65092" y="2230643"/>
              <a:ext cx="18842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hange in temperature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20839" y="2292198"/>
              <a:ext cx="4387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sz="28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92499" y="2369142"/>
              <a:ext cx="438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46759" y="2369142"/>
              <a:ext cx="438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60861" y="2705906"/>
            <a:ext cx="3061987" cy="461665"/>
            <a:chOff x="1470084" y="2287967"/>
            <a:chExt cx="3061987" cy="461665"/>
          </a:xfrm>
        </p:grpSpPr>
        <p:sp>
          <p:nvSpPr>
            <p:cNvPr id="15" name="TextBox 14"/>
            <p:cNvSpPr txBox="1"/>
            <p:nvPr/>
          </p:nvSpPr>
          <p:spPr>
            <a:xfrm>
              <a:off x="1470084" y="2287967"/>
              <a:ext cx="5870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E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18663" y="2287967"/>
              <a:ext cx="389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96329" y="2287967"/>
              <a:ext cx="2216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06164" y="2287967"/>
              <a:ext cx="6259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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40356" y="2334133"/>
              <a:ext cx="295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91413" y="2334133"/>
              <a:ext cx="221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01246" y="2334133"/>
              <a:ext cx="221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2" name="Text Placeholder 16"/>
          <p:cNvSpPr txBox="1">
            <a:spLocks/>
          </p:cNvSpPr>
          <p:nvPr/>
        </p:nvSpPr>
        <p:spPr>
          <a:xfrm>
            <a:off x="457200" y="3444570"/>
            <a:ext cx="8246471" cy="716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>
                <a:solidFill>
                  <a:srgbClr val="C00000"/>
                </a:solidFill>
              </a:rPr>
              <a:t>Out loud this says: delta E equals m times c times delta theta.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Delta (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Symbol" panose="05050102010706020507" pitchFamily="18" charset="2"/>
              </a:rPr>
              <a:t>) is a Greek letter that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is used as shorthand for writing: a </a:t>
            </a: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change in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03235" y="4346683"/>
          <a:ext cx="6164385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97679">
                  <a:extLst>
                    <a:ext uri="{9D8B030D-6E8A-4147-A177-3AD203B41FA5}">
                      <a16:colId xmlns:a16="http://schemas.microsoft.com/office/drawing/2014/main" val="702591753"/>
                    </a:ext>
                  </a:extLst>
                </a:gridCol>
                <a:gridCol w="966706">
                  <a:extLst>
                    <a:ext uri="{9D8B030D-6E8A-4147-A177-3AD203B41FA5}">
                      <a16:colId xmlns:a16="http://schemas.microsoft.com/office/drawing/2014/main" val="37532351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ym typeface="Symbol" panose="05050102010706020507" pitchFamily="18" charset="2"/>
                        </a:rPr>
                        <a:t>E</a:t>
                      </a:r>
                      <a:r>
                        <a:rPr lang="en-GB" sz="1800" baseline="0" dirty="0" smtClean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GB" dirty="0" smtClean="0"/>
                        <a:t>is measured in Joules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 J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887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 is measured in kilograms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kg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27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 is measured in Joules per kilogram per degree 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J/kg/</a:t>
                      </a:r>
                      <a:r>
                        <a:rPr lang="en-GB" baseline="30000" dirty="0" err="1" smtClean="0"/>
                        <a:t>o</a:t>
                      </a:r>
                      <a:r>
                        <a:rPr lang="en-GB" dirty="0" err="1" smtClean="0"/>
                        <a:t>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028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ym typeface="Symbol" panose="05050102010706020507" pitchFamily="18" charset="2"/>
                        </a:rPr>
                        <a:t></a:t>
                      </a:r>
                      <a:r>
                        <a:rPr lang="en-GB" sz="1800" baseline="0" dirty="0" smtClean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GB" dirty="0" smtClean="0"/>
                        <a:t>is measured</a:t>
                      </a:r>
                      <a:r>
                        <a:rPr lang="en-GB" baseline="0" dirty="0" smtClean="0"/>
                        <a:t> in degrees 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30000" dirty="0" err="1" smtClean="0"/>
                        <a:t>o</a:t>
                      </a:r>
                      <a:r>
                        <a:rPr lang="en-GB" dirty="0" err="1" smtClean="0"/>
                        <a:t>C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30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Temperature Change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5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block of metal is heated and its temperature increases.</a:t>
            </a:r>
          </a:p>
          <a:p>
            <a:pPr marL="536575" marR="0" lvl="0" indent="-5365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1.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What happens to the increase in temperature if the mass of the block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s doubled?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 size.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smaller.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912423" y="2307152"/>
            <a:ext cx="72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rgbClr val="6D6A65"/>
              </a:gs>
              <a:gs pos="70000">
                <a:srgbClr val="54524E"/>
              </a:gs>
              <a:gs pos="83000">
                <a:srgbClr val="54524E"/>
              </a:gs>
              <a:gs pos="100000">
                <a:srgbClr val="6D6A65"/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208671" y="3090289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=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174244" y="2978604"/>
            <a:ext cx="222368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= </a:t>
            </a:r>
            <a:r>
              <a:rPr lang="en-GB" sz="25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566087" y="2307152"/>
            <a:ext cx="144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rgbClr val="6D6A65"/>
              </a:gs>
              <a:gs pos="70000">
                <a:srgbClr val="54524E"/>
              </a:gs>
              <a:gs pos="83000">
                <a:srgbClr val="54524E"/>
              </a:gs>
              <a:gs pos="100000">
                <a:srgbClr val="6D6A65"/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9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Temperature Change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5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marR="0" lvl="0" indent="-5365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2.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What happens to the increase in temperature if the mass of the block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s doubled </a:t>
            </a:r>
            <a:r>
              <a:rPr lang="en-US" i="1" dirty="0" smtClean="0">
                <a:solidFill>
                  <a:srgbClr val="1F497D">
                    <a:lumMod val="50000"/>
                  </a:srgbClr>
                </a:solidFill>
              </a:rPr>
              <a:t>and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 the energy transferred to it is doubled?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 size.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smaller.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924298" y="1957468"/>
            <a:ext cx="72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rgbClr val="6D6A65"/>
              </a:gs>
              <a:gs pos="70000">
                <a:srgbClr val="54524E"/>
              </a:gs>
              <a:gs pos="83000">
                <a:srgbClr val="54524E"/>
              </a:gs>
              <a:gs pos="100000">
                <a:srgbClr val="6D6A65"/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220546" y="2959688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=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188337" y="2682689"/>
            <a:ext cx="24208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5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sz="36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= </a:t>
            </a:r>
            <a:r>
              <a:rPr lang="en-GB" sz="25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678765" y="1957468"/>
            <a:ext cx="144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rgbClr val="6D6A65"/>
              </a:gs>
              <a:gs pos="70000">
                <a:srgbClr val="54524E"/>
              </a:gs>
              <a:gs pos="83000">
                <a:srgbClr val="54524E"/>
              </a:gs>
              <a:gs pos="100000">
                <a:srgbClr val="6D6A65"/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09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Temperature Change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5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marR="0" lvl="0" indent="-5365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3.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What happens to the increase in temperature if a block is heated that has half the specific heat capacity?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 size.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smaller.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964136" y="2052723"/>
            <a:ext cx="72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rgbClr val="6D6A65"/>
              </a:gs>
              <a:gs pos="70000">
                <a:srgbClr val="54524E"/>
              </a:gs>
              <a:gs pos="83000">
                <a:srgbClr val="54524E"/>
              </a:gs>
              <a:gs pos="100000">
                <a:srgbClr val="6D6A65"/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969925" y="2998167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=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sz="13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260384" y="2998167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=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673677" y="2052723"/>
            <a:ext cx="72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70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92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Temperature Change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946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lvl="0" indent="-536575"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4.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What happens to the increase in temperature if the mass of the block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s doubled </a:t>
            </a:r>
            <a:r>
              <a:rPr lang="en-US" i="1" dirty="0" smtClean="0">
                <a:solidFill>
                  <a:srgbClr val="1F497D">
                    <a:lumMod val="50000"/>
                  </a:srgbClr>
                </a:solidFill>
              </a:rPr>
              <a:t>and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 block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is used that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has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twice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specific heat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capacity?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 size.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smaller.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times smaller.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078590" y="1745810"/>
            <a:ext cx="72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rgbClr val="6D6A65"/>
              </a:gs>
              <a:gs pos="70000">
                <a:srgbClr val="54524E"/>
              </a:gs>
              <a:gs pos="83000">
                <a:srgbClr val="54524E"/>
              </a:gs>
              <a:gs pos="100000">
                <a:srgbClr val="6D6A65"/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2374838" y="2453058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=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28304" y="2387817"/>
            <a:ext cx="227658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= </a:t>
            </a:r>
            <a:r>
              <a:rPr lang="en-GB" sz="25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sz="25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946596" y="1744840"/>
            <a:ext cx="144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70000">
                <a:schemeClr val="bg1">
                  <a:lumMod val="50000"/>
                </a:schemeClr>
              </a:gs>
              <a:gs pos="8300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02383" y="293845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57198" y="302379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77839" y="302146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Temperature Change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946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lvl="0" indent="-536575"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5.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What happens to the increase in temperature if the mass of the block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s doubled </a:t>
            </a:r>
            <a:r>
              <a:rPr lang="en-US" i="1" dirty="0">
                <a:solidFill>
                  <a:srgbClr val="1F497D">
                    <a:lumMod val="50000"/>
                  </a:srgbClr>
                </a:solidFill>
              </a:rPr>
              <a:t>and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the energy transferred to it is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four times bigger?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 size.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smaller.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times smaller.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544200" y="1729225"/>
            <a:ext cx="72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rgbClr val="6D6A65"/>
              </a:gs>
              <a:gs pos="70000">
                <a:srgbClr val="54524E"/>
              </a:gs>
              <a:gs pos="83000">
                <a:srgbClr val="54524E"/>
              </a:gs>
              <a:gs pos="100000">
                <a:srgbClr val="6D6A65"/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840448" y="2489339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=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27728" y="2212340"/>
            <a:ext cx="26564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E</a:t>
            </a:r>
            <a:r>
              <a:rPr lang="en-GB" sz="3600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= </a:t>
            </a:r>
            <a:r>
              <a:rPr lang="en-GB" sz="25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m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c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 x 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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02383" y="293845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57198" y="302379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77839" y="302146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 times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6057840" y="1729225"/>
            <a:ext cx="1440000" cy="720000"/>
          </a:xfrm>
          <a:prstGeom prst="roundRect">
            <a:avLst>
              <a:gd name="adj" fmla="val 4586"/>
            </a:avLst>
          </a:prstGeom>
          <a:gradFill flip="none" rotWithShape="1">
            <a:gsLst>
              <a:gs pos="0">
                <a:srgbClr val="6D6A65"/>
              </a:gs>
              <a:gs pos="70000">
                <a:srgbClr val="54524E"/>
              </a:gs>
              <a:gs pos="83000">
                <a:srgbClr val="54524E"/>
              </a:gs>
              <a:gs pos="100000">
                <a:srgbClr val="6D6A65"/>
              </a:gs>
            </a:gsLst>
            <a:lin ang="2700000" scaled="1"/>
            <a:tileRect/>
          </a:gra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  <a:sp3d extrusionH="15240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0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Rearranging specific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heat capacity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08064" y="1502738"/>
            <a:ext cx="7292109" cy="923330"/>
            <a:chOff x="457201" y="2092143"/>
            <a:chExt cx="7292109" cy="923330"/>
          </a:xfrm>
        </p:grpSpPr>
        <p:sp>
          <p:nvSpPr>
            <p:cNvPr id="7" name="TextBox 6"/>
            <p:cNvSpPr txBox="1"/>
            <p:nvPr/>
          </p:nvSpPr>
          <p:spPr>
            <a:xfrm>
              <a:off x="457201" y="2230643"/>
              <a:ext cx="15840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Change in energy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39169" y="2369142"/>
              <a:ext cx="1073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10829" y="2092143"/>
              <a:ext cx="15563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Specific heat capacity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5092" y="2230643"/>
              <a:ext cx="18842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hange in temperature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20839" y="2292198"/>
              <a:ext cx="4387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sz="28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92499" y="2369142"/>
              <a:ext cx="438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46759" y="2369142"/>
              <a:ext cx="438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60861" y="2705906"/>
            <a:ext cx="3061987" cy="461665"/>
            <a:chOff x="1470084" y="2287967"/>
            <a:chExt cx="3061987" cy="461665"/>
          </a:xfrm>
        </p:grpSpPr>
        <p:sp>
          <p:nvSpPr>
            <p:cNvPr id="17" name="TextBox 16"/>
            <p:cNvSpPr txBox="1"/>
            <p:nvPr/>
          </p:nvSpPr>
          <p:spPr>
            <a:xfrm>
              <a:off x="1470084" y="2287967"/>
              <a:ext cx="5870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E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18663" y="2287967"/>
              <a:ext cx="389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96329" y="2287967"/>
              <a:ext cx="2216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06164" y="2287967"/>
              <a:ext cx="6259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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140356" y="2334133"/>
              <a:ext cx="295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91413" y="2334133"/>
              <a:ext cx="221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01246" y="2334133"/>
              <a:ext cx="221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4" name="Text Placeholder 16"/>
          <p:cNvSpPr txBox="1">
            <a:spLocks/>
          </p:cNvSpPr>
          <p:nvPr/>
        </p:nvSpPr>
        <p:spPr>
          <a:xfrm>
            <a:off x="457200" y="863126"/>
            <a:ext cx="8261928" cy="522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energy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 thermal store can be calculated: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sp>
        <p:nvSpPr>
          <p:cNvPr id="25" name="Text Placeholder 16"/>
          <p:cNvSpPr txBox="1">
            <a:spLocks/>
          </p:cNvSpPr>
          <p:nvPr/>
        </p:nvSpPr>
        <p:spPr>
          <a:xfrm>
            <a:off x="457200" y="3609756"/>
            <a:ext cx="8261928" cy="1925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equation can be rearranged to calculate:</a:t>
            </a:r>
          </a:p>
          <a:p>
            <a:pPr marL="1609725" indent="-268288"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 in temperature, </a:t>
            </a:r>
            <a:r>
              <a:rPr lang="en-GB" dirty="0" smtClean="0">
                <a:sym typeface="Symbol" panose="05050102010706020507" pitchFamily="18" charset="2"/>
              </a:rPr>
              <a:t>,</a:t>
            </a:r>
            <a:endParaRPr kumimoji="0" lang="en-US" sz="18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L="1609725" marR="0" lvl="0" indent="-2682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mass, m,</a:t>
            </a:r>
          </a:p>
          <a:p>
            <a:pPr marL="1609725" marR="0" lvl="0" indent="-2682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or specific heat capacity, 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1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505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metal blocks are heated in an oven.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 temperature of each block is 180</a:t>
            </a:r>
            <a:r>
              <a:rPr lang="en-US" baseline="30000" noProof="0" dirty="0" smtClean="0"/>
              <a:t>o</a:t>
            </a:r>
            <a:r>
              <a:rPr lang="en-US" noProof="0" dirty="0" smtClean="0"/>
              <a:t>C.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Each block is put into a beaker of cold water.</a:t>
            </a:r>
            <a:endParaRPr lang="en-US" noProof="0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747294" y="1316305"/>
            <a:ext cx="7704973" cy="3061498"/>
            <a:chOff x="701632" y="1233021"/>
            <a:chExt cx="7704973" cy="3061498"/>
          </a:xfrm>
        </p:grpSpPr>
        <p:grpSp>
          <p:nvGrpSpPr>
            <p:cNvPr id="10" name="Group 9"/>
            <p:cNvGrpSpPr/>
            <p:nvPr/>
          </p:nvGrpSpPr>
          <p:grpSpPr>
            <a:xfrm>
              <a:off x="701632" y="1233021"/>
              <a:ext cx="7704973" cy="3061498"/>
              <a:chOff x="583379" y="403965"/>
              <a:chExt cx="7704973" cy="306149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83379" y="1633048"/>
                <a:ext cx="4747175" cy="1832415"/>
                <a:chOff x="2201856" y="1768228"/>
                <a:chExt cx="4747175" cy="1832415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2201856" y="1768228"/>
                  <a:ext cx="4747175" cy="1751236"/>
                  <a:chOff x="1931177" y="2609476"/>
                  <a:chExt cx="4747175" cy="1751236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1931177" y="2609476"/>
                    <a:ext cx="1368000" cy="1368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5000"/>
                          <a:lumOff val="95000"/>
                        </a:schemeClr>
                      </a:gs>
                      <a:gs pos="74000">
                        <a:schemeClr val="accent3">
                          <a:lumMod val="45000"/>
                          <a:lumOff val="55000"/>
                        </a:schemeClr>
                      </a:gs>
                      <a:gs pos="83000">
                        <a:schemeClr val="accent3">
                          <a:lumMod val="45000"/>
                          <a:lumOff val="55000"/>
                        </a:schemeClr>
                      </a:gs>
                      <a:gs pos="100000">
                        <a:schemeClr val="accent3">
                          <a:lumMod val="30000"/>
                          <a:lumOff val="7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scene3d>
                    <a:camera prst="orthographicFront">
                      <a:rot lat="16500000" lon="0" rev="0"/>
                    </a:camera>
                    <a:lightRig rig="threePt" dir="t"/>
                  </a:scene3d>
                  <a:sp3d extrusionH="1270000">
                    <a:bevelT w="38100" h="38100"/>
                    <a:bevelB w="381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" name="Oval 5"/>
                  <p:cNvSpPr/>
                  <p:nvPr/>
                </p:nvSpPr>
                <p:spPr>
                  <a:xfrm>
                    <a:off x="3836375" y="2975500"/>
                    <a:ext cx="1224000" cy="1224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5000"/>
                          <a:lumOff val="95000"/>
                        </a:schemeClr>
                      </a:gs>
                      <a:gs pos="74000">
                        <a:schemeClr val="accent3">
                          <a:lumMod val="45000"/>
                          <a:lumOff val="55000"/>
                        </a:schemeClr>
                      </a:gs>
                      <a:gs pos="83000">
                        <a:schemeClr val="accent3">
                          <a:lumMod val="45000"/>
                          <a:lumOff val="55000"/>
                        </a:schemeClr>
                      </a:gs>
                      <a:gs pos="100000">
                        <a:schemeClr val="accent3">
                          <a:lumMod val="30000"/>
                          <a:lumOff val="7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scene3d>
                    <a:camera prst="orthographicFront">
                      <a:rot lat="16500000" lon="0" rev="0"/>
                    </a:camera>
                    <a:lightRig rig="threePt" dir="t"/>
                  </a:scene3d>
                  <a:sp3d extrusionH="1016000">
                    <a:bevelT w="38100" h="38100"/>
                    <a:bevelB w="381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" name="Oval 6"/>
                  <p:cNvSpPr/>
                  <p:nvPr/>
                </p:nvSpPr>
                <p:spPr>
                  <a:xfrm>
                    <a:off x="5598352" y="3280712"/>
                    <a:ext cx="1080000" cy="10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5000"/>
                          <a:lumOff val="95000"/>
                        </a:schemeClr>
                      </a:gs>
                      <a:gs pos="74000">
                        <a:schemeClr val="accent3">
                          <a:lumMod val="45000"/>
                          <a:lumOff val="55000"/>
                        </a:schemeClr>
                      </a:gs>
                      <a:gs pos="83000">
                        <a:schemeClr val="accent3">
                          <a:lumMod val="45000"/>
                          <a:lumOff val="55000"/>
                        </a:schemeClr>
                      </a:gs>
                      <a:gs pos="100000">
                        <a:schemeClr val="accent3">
                          <a:lumMod val="30000"/>
                          <a:lumOff val="7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scene3d>
                    <a:camera prst="orthographicFront">
                      <a:rot lat="16500000" lon="0" rev="0"/>
                    </a:camera>
                    <a:lightRig rig="threePt" dir="t"/>
                  </a:scene3d>
                  <a:sp3d extrusionH="762000">
                    <a:bevelT w="38100" h="38100"/>
                    <a:bevelB w="381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" name="Rectangle 3"/>
                <p:cNvSpPr/>
                <p:nvPr/>
              </p:nvSpPr>
              <p:spPr>
                <a:xfrm>
                  <a:off x="2444869" y="3227307"/>
                  <a:ext cx="88197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180</a:t>
                  </a:r>
                  <a:r>
                    <a:rPr lang="en-US" baseline="30000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o</a:t>
                  </a:r>
                  <a:r>
                    <a:rPr lang="en-US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4278067" y="3227307"/>
                  <a:ext cx="88197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180</a:t>
                  </a:r>
                  <a:r>
                    <a:rPr lang="en-US" baseline="30000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o</a:t>
                  </a:r>
                  <a:r>
                    <a:rPr lang="en-US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968044" y="3231311"/>
                  <a:ext cx="88197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180</a:t>
                  </a:r>
                  <a:r>
                    <a:rPr lang="en-US" baseline="30000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o</a:t>
                  </a:r>
                  <a:r>
                    <a:rPr lang="en-US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6154752" y="403965"/>
                <a:ext cx="2133600" cy="2133600"/>
                <a:chOff x="6402653" y="834508"/>
                <a:chExt cx="2133600" cy="2133600"/>
              </a:xfrm>
              <a:scene3d>
                <a:camera prst="orthographicFront">
                  <a:rot lat="16500000" lon="0" rev="0"/>
                </a:camera>
                <a:lightRig rig="threePt" dir="t"/>
              </a:scene3d>
            </p:grpSpPr>
            <p:sp>
              <p:nvSpPr>
                <p:cNvPr id="16" name="Oval 15"/>
                <p:cNvSpPr/>
                <p:nvPr/>
              </p:nvSpPr>
              <p:spPr>
                <a:xfrm>
                  <a:off x="6402653" y="834508"/>
                  <a:ext cx="2133600" cy="2133600"/>
                </a:xfrm>
                <a:prstGeom prst="ellipse">
                  <a:avLst/>
                </a:prstGeom>
                <a:solidFill>
                  <a:srgbClr val="CDEFEE">
                    <a:alpha val="43000"/>
                  </a:srgbClr>
                </a:solidFill>
                <a:ln>
                  <a:noFill/>
                </a:ln>
                <a:sp3d prstMaterial="clear">
                  <a:bevelT h="2095500" prst="slope"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6470453" y="902308"/>
                  <a:ext cx="1998000" cy="1998000"/>
                </a:xfrm>
                <a:prstGeom prst="ellipse">
                  <a:avLst/>
                </a:prstGeom>
                <a:solidFill>
                  <a:schemeClr val="bg1">
                    <a:lumMod val="50000"/>
                    <a:alpha val="10000"/>
                  </a:schemeClr>
                </a:solidFill>
                <a:ln>
                  <a:noFill/>
                </a:ln>
                <a:sp3d z="-850900" extrusionH="1143000">
                  <a:bevelT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72557" y="3551851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20</a:t>
              </a:r>
              <a:r>
                <a:rPr lang="en-US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US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42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Rearranging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specific heat capacity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3798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which of these has the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equation been rearranged wrongly?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51" name="Group 2050"/>
          <p:cNvGrpSpPr/>
          <p:nvPr/>
        </p:nvGrpSpPr>
        <p:grpSpPr>
          <a:xfrm>
            <a:off x="457200" y="1859148"/>
            <a:ext cx="8285163" cy="3785342"/>
            <a:chOff x="457200" y="2011997"/>
            <a:chExt cx="8285163" cy="3785342"/>
          </a:xfrm>
        </p:grpSpPr>
        <p:grpSp>
          <p:nvGrpSpPr>
            <p:cNvPr id="9" name="Group 8"/>
            <p:cNvGrpSpPr/>
            <p:nvPr/>
          </p:nvGrpSpPr>
          <p:grpSpPr>
            <a:xfrm>
              <a:off x="457200" y="2011997"/>
              <a:ext cx="8285163" cy="378393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457200" y="3493291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" name="Text Placeholder 17"/>
            <p:cNvSpPr txBox="1">
              <a:spLocks/>
            </p:cNvSpPr>
            <p:nvPr/>
          </p:nvSpPr>
          <p:spPr>
            <a:xfrm>
              <a:off x="4577703" y="3493291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5" name="Text Placeholder 17"/>
            <p:cNvSpPr txBox="1">
              <a:spLocks/>
            </p:cNvSpPr>
            <p:nvPr/>
          </p:nvSpPr>
          <p:spPr>
            <a:xfrm>
              <a:off x="457200" y="5408984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" name="Text Placeholder 17"/>
            <p:cNvSpPr txBox="1">
              <a:spLocks/>
            </p:cNvSpPr>
            <p:nvPr/>
          </p:nvSpPr>
          <p:spPr>
            <a:xfrm>
              <a:off x="4577703" y="5408984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378792" y="2518030"/>
              <a:ext cx="1784161" cy="753496"/>
              <a:chOff x="1638162" y="2361703"/>
              <a:chExt cx="1784161" cy="753496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638162" y="2553785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990243" y="2553785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=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2342323" y="2361703"/>
                <a:ext cx="1080000" cy="753496"/>
                <a:chOff x="2342323" y="2361703"/>
                <a:chExt cx="1080000" cy="753496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2342532" y="2361703"/>
                  <a:ext cx="1079583" cy="753496"/>
                  <a:chOff x="2329660" y="2361703"/>
                  <a:chExt cx="1079583" cy="753496"/>
                </a:xfrm>
              </p:grpSpPr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597995" y="2361703"/>
                    <a:ext cx="54291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  <a:sym typeface="Symbol" panose="05050102010706020507" pitchFamily="18" charset="2"/>
                      </a:rPr>
                      <a:t>E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2329660" y="2745867"/>
                    <a:ext cx="1079583" cy="369332"/>
                    <a:chOff x="2329660" y="2745867"/>
                    <a:chExt cx="1079583" cy="369332"/>
                  </a:xfrm>
                </p:grpSpPr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2329660" y="2745867"/>
                      <a:ext cx="36945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2" name="TextBox 21"/>
                    <p:cNvSpPr txBox="1"/>
                    <p:nvPr/>
                  </p:nvSpPr>
                  <p:spPr>
                    <a:xfrm>
                      <a:off x="2597995" y="2745867"/>
                      <a:ext cx="36945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2866330" y="2745867"/>
                      <a:ext cx="54291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sym typeface="Symbol" panose="05050102010706020507" pitchFamily="18" charset="2"/>
                        </a:rPr>
                        <a:t>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  <p:cxnSp>
              <p:nvCxnSpPr>
                <p:cNvPr id="7" name="Straight Connector 6"/>
                <p:cNvCxnSpPr/>
                <p:nvPr/>
              </p:nvCxnSpPr>
              <p:spPr>
                <a:xfrm>
                  <a:off x="2342323" y="2738451"/>
                  <a:ext cx="108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" name="Group 27"/>
            <p:cNvGrpSpPr/>
            <p:nvPr/>
          </p:nvGrpSpPr>
          <p:grpSpPr>
            <a:xfrm>
              <a:off x="5589027" y="2518030"/>
              <a:ext cx="1784161" cy="753496"/>
              <a:chOff x="1638162" y="2361703"/>
              <a:chExt cx="1784161" cy="753496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1638162" y="2553785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990243" y="2553785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=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2342323" y="2361703"/>
                <a:ext cx="1080000" cy="753496"/>
                <a:chOff x="2342323" y="2361703"/>
                <a:chExt cx="1080000" cy="753496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2342532" y="2361703"/>
                  <a:ext cx="1079583" cy="753496"/>
                  <a:chOff x="2329660" y="2361703"/>
                  <a:chExt cx="1079583" cy="753496"/>
                </a:xfrm>
              </p:grpSpPr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2597995" y="2361703"/>
                    <a:ext cx="54291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  <a:sym typeface="Symbol" panose="05050102010706020507" pitchFamily="18" charset="2"/>
                      </a:rPr>
                      <a:t>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2329660" y="2745867"/>
                    <a:ext cx="1079583" cy="369332"/>
                    <a:chOff x="2329660" y="2745867"/>
                    <a:chExt cx="1079583" cy="369332"/>
                  </a:xfrm>
                </p:grpSpPr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2329660" y="2745867"/>
                      <a:ext cx="36945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2597995" y="2745867"/>
                      <a:ext cx="36945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2866330" y="2745867"/>
                      <a:ext cx="54291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sym typeface="Symbol" panose="05050102010706020507" pitchFamily="18" charset="2"/>
                        </a:rPr>
                        <a:t>E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2342323" y="2738451"/>
                  <a:ext cx="108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" name="Group 26"/>
            <p:cNvGrpSpPr/>
            <p:nvPr/>
          </p:nvGrpSpPr>
          <p:grpSpPr>
            <a:xfrm>
              <a:off x="5589027" y="4433722"/>
              <a:ext cx="1951583" cy="753496"/>
              <a:chOff x="5402757" y="4448140"/>
              <a:chExt cx="1951583" cy="753496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5402757" y="4640222"/>
                <a:ext cx="5368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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922260" y="4640222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=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6274340" y="4448140"/>
                <a:ext cx="1080000" cy="753496"/>
                <a:chOff x="6274340" y="4448140"/>
                <a:chExt cx="1080000" cy="753496"/>
              </a:xfrm>
            </p:grpSpPr>
            <p:sp>
              <p:nvSpPr>
                <p:cNvPr id="45" name="TextBox 44"/>
                <p:cNvSpPr txBox="1"/>
                <p:nvPr/>
              </p:nvSpPr>
              <p:spPr>
                <a:xfrm>
                  <a:off x="6542884" y="4448140"/>
                  <a:ext cx="54291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  <a:sym typeface="Symbol" panose="05050102010706020507" pitchFamily="18" charset="2"/>
                    </a:rPr>
                    <a:t>E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grpSp>
              <p:nvGrpSpPr>
                <p:cNvPr id="46" name="Group 45"/>
                <p:cNvGrpSpPr/>
                <p:nvPr/>
              </p:nvGrpSpPr>
              <p:grpSpPr>
                <a:xfrm>
                  <a:off x="6369861" y="4832304"/>
                  <a:ext cx="888959" cy="369332"/>
                  <a:chOff x="2329660" y="2745867"/>
                  <a:chExt cx="888959" cy="369332"/>
                </a:xfrm>
              </p:grpSpPr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2329660" y="2745867"/>
                    <a:ext cx="36945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m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2597995" y="2745867"/>
                    <a:ext cx="36945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x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2866330" y="2745867"/>
                    <a:ext cx="35228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6274340" y="4824888"/>
                  <a:ext cx="108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48" name="Group 2047"/>
            <p:cNvGrpSpPr/>
            <p:nvPr/>
          </p:nvGrpSpPr>
          <p:grpSpPr>
            <a:xfrm>
              <a:off x="1083606" y="4625804"/>
              <a:ext cx="2378171" cy="369332"/>
              <a:chOff x="830319" y="4722463"/>
              <a:chExt cx="2378171" cy="369332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2839035" y="4722463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280744" y="4722463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=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830319" y="4722463"/>
                <a:ext cx="5429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E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285103" y="4722463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562070" y="4722463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557711" y="4722463"/>
                <a:ext cx="5429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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008136" y="4722463"/>
                <a:ext cx="3694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sp>
        <p:nvSpPr>
          <p:cNvPr id="55" name="Rounded Rectangle 54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83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 and expected answers.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859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</a:t>
            </a:r>
            <a:r>
              <a:rPr lang="en-GB" sz="1600" dirty="0" smtClean="0"/>
              <a:t>response activities to challenge misunderstandings and to develop and consolidate a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58381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Calorimeters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652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Each of these blocks has </a:t>
            </a:r>
            <a:r>
              <a:rPr lang="en-US" dirty="0" smtClean="0"/>
              <a:t>roughly the same mass.</a:t>
            </a:r>
          </a:p>
          <a:p>
            <a:pPr>
              <a:defRPr/>
            </a:pPr>
            <a:r>
              <a:rPr lang="en-US" dirty="0" smtClean="0"/>
              <a:t>They are all heated to 100</a:t>
            </a:r>
            <a:r>
              <a:rPr lang="en-US" baseline="30000" dirty="0" smtClean="0"/>
              <a:t>o</a:t>
            </a:r>
            <a:r>
              <a:rPr lang="en-US" dirty="0" smtClean="0"/>
              <a:t>C.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specific heat capacity of each metal is given.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12405" y="2515320"/>
            <a:ext cx="7483427" cy="3059077"/>
            <a:chOff x="775513" y="2316111"/>
            <a:chExt cx="7483427" cy="3059077"/>
          </a:xfrm>
        </p:grpSpPr>
        <p:grpSp>
          <p:nvGrpSpPr>
            <p:cNvPr id="19" name="Group 18"/>
            <p:cNvGrpSpPr/>
            <p:nvPr/>
          </p:nvGrpSpPr>
          <p:grpSpPr>
            <a:xfrm>
              <a:off x="775513" y="2834511"/>
              <a:ext cx="1728000" cy="2399117"/>
              <a:chOff x="775513" y="2834511"/>
              <a:chExt cx="1728000" cy="2399117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1333513" y="2834511"/>
                <a:ext cx="612000" cy="1220400"/>
              </a:xfrm>
              <a:prstGeom prst="roundRect">
                <a:avLst>
                  <a:gd name="adj" fmla="val 3334"/>
                </a:avLst>
              </a:prstGeom>
              <a:gradFill flip="none" rotWithShape="1">
                <a:gsLst>
                  <a:gs pos="0">
                    <a:srgbClr val="DADCDE"/>
                  </a:gs>
                  <a:gs pos="74000">
                    <a:srgbClr val="424548"/>
                  </a:gs>
                  <a:gs pos="83000">
                    <a:srgbClr val="424548"/>
                  </a:gs>
                  <a:gs pos="100000">
                    <a:srgbClr val="6E7378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600000" lon="600000" rev="0"/>
                </a:camera>
                <a:lightRig rig="threePt" dir="t"/>
              </a:scene3d>
              <a:sp3d extrusionH="1435100" prstMaterial="metal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75513" y="4187188"/>
                <a:ext cx="1728000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Steel</a:t>
                </a:r>
              </a:p>
              <a:p>
                <a:pPr algn="ct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Specific heat capacity </a:t>
                </a:r>
              </a:p>
              <a:p>
                <a:pPr algn="ctr"/>
                <a:r>
                  <a:rPr lang="en-GB" sz="16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420 J/kg/</a:t>
                </a:r>
                <a:r>
                  <a:rPr lang="en-GB" sz="1600" b="1" baseline="30000" dirty="0" err="1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1600" b="1" dirty="0" err="1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16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693988" y="2877711"/>
              <a:ext cx="1728000" cy="2355917"/>
              <a:chOff x="2759515" y="2877711"/>
              <a:chExt cx="1728000" cy="2355917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3328316" y="2877711"/>
                <a:ext cx="590400" cy="1177200"/>
              </a:xfrm>
              <a:prstGeom prst="roundRect">
                <a:avLst>
                  <a:gd name="adj" fmla="val 3334"/>
                </a:avLst>
              </a:prstGeom>
              <a:gradFill flip="none" rotWithShape="1">
                <a:gsLst>
                  <a:gs pos="0">
                    <a:srgbClr val="D8D094"/>
                  </a:gs>
                  <a:gs pos="74000">
                    <a:srgbClr val="B5A642"/>
                  </a:gs>
                  <a:gs pos="83000">
                    <a:srgbClr val="B5A642"/>
                  </a:gs>
                  <a:gs pos="100000">
                    <a:srgbClr val="D0C67E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600000" lon="600000" rev="0"/>
                </a:camera>
                <a:lightRig rig="threePt" dir="t"/>
              </a:scene3d>
              <a:sp3d extrusionH="1384300" prstMaterial="metal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759515" y="4187188"/>
                <a:ext cx="1728000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Brass</a:t>
                </a:r>
              </a:p>
              <a:p>
                <a:pPr algn="ct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Specific heat capacity </a:t>
                </a:r>
              </a:p>
              <a:p>
                <a:pPr algn="ctr"/>
                <a:r>
                  <a:rPr lang="en-GB" sz="16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380 J/kg/</a:t>
                </a:r>
                <a:r>
                  <a:rPr lang="en-GB" sz="1600" b="1" baseline="30000" dirty="0" err="1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1600" b="1" dirty="0" err="1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16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612465" y="2316111"/>
              <a:ext cx="1728000" cy="3059077"/>
              <a:chOff x="4546937" y="2316111"/>
              <a:chExt cx="1728000" cy="3059077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4975337" y="2316111"/>
                <a:ext cx="871200" cy="1738800"/>
              </a:xfrm>
              <a:prstGeom prst="roundRect">
                <a:avLst>
                  <a:gd name="adj" fmla="val 3334"/>
                </a:avLst>
              </a:prstGeom>
              <a:gradFill flip="none" rotWithShape="1">
                <a:gsLst>
                  <a:gs pos="0">
                    <a:srgbClr val="BBBCBD"/>
                  </a:gs>
                  <a:gs pos="74000">
                    <a:srgbClr val="848789"/>
                  </a:gs>
                  <a:gs pos="83000">
                    <a:srgbClr val="848789"/>
                  </a:gs>
                  <a:gs pos="100000">
                    <a:srgbClr val="8E9092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600000" lon="600000" rev="0"/>
                </a:camera>
                <a:lightRig rig="threePt" dir="t"/>
              </a:scene3d>
              <a:sp3d extrusionH="2044700" prstMaterial="metal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546937" y="4187188"/>
                <a:ext cx="1728000" cy="118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Aluminium</a:t>
                </a:r>
              </a:p>
              <a:p>
                <a:pPr algn="ct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Specific heat capacity </a:t>
                </a:r>
              </a:p>
              <a:p>
                <a:pPr algn="ctr"/>
                <a:r>
                  <a:rPr lang="en-GB" sz="16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900 J/kg/</a:t>
                </a:r>
                <a:r>
                  <a:rPr lang="en-GB" sz="1600" b="1" baseline="30000" dirty="0" err="1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1600" b="1" dirty="0" err="1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16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6530940" y="2974911"/>
              <a:ext cx="1728000" cy="2400277"/>
              <a:chOff x="6530940" y="2974911"/>
              <a:chExt cx="1728000" cy="2400277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7124940" y="2974911"/>
                <a:ext cx="540000" cy="1080000"/>
              </a:xfrm>
              <a:prstGeom prst="roundRect">
                <a:avLst>
                  <a:gd name="adj" fmla="val 3334"/>
                </a:avLst>
              </a:prstGeom>
              <a:gradFill flip="none" rotWithShape="1">
                <a:gsLst>
                  <a:gs pos="0">
                    <a:srgbClr val="6F6C67"/>
                  </a:gs>
                  <a:gs pos="74000">
                    <a:srgbClr val="575551"/>
                  </a:gs>
                  <a:gs pos="83000">
                    <a:srgbClr val="575551"/>
                  </a:gs>
                  <a:gs pos="100000">
                    <a:srgbClr val="6F6C67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600000" lon="600000" rev="0"/>
                </a:camera>
                <a:lightRig rig="threePt" dir="t"/>
              </a:scene3d>
              <a:sp3d extrusionH="1270000" prstMaterial="metal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530940" y="4187188"/>
                <a:ext cx="1728000" cy="118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Lead</a:t>
                </a:r>
              </a:p>
              <a:p>
                <a:pPr algn="ct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Specific heat capacity </a:t>
                </a:r>
              </a:p>
              <a:p>
                <a:pPr algn="ctr"/>
                <a:r>
                  <a:rPr lang="en-GB" sz="16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160 J/kg/</a:t>
                </a:r>
                <a:r>
                  <a:rPr lang="en-GB" sz="1600" b="1" baseline="30000" dirty="0" err="1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1600" b="1" dirty="0" err="1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16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807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Calorimeters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1041361"/>
            <a:ext cx="3634736" cy="249385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Which block will increase the temperature of cold water the most?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How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much more will it increase the temperature than the other blocks?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930935"/>
            <a:ext cx="4275936" cy="2081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the temperatures will go up like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154" y="1397830"/>
            <a:ext cx="1331171" cy="1780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0826" y="1281518"/>
            <a:ext cx="3382757" cy="450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18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Calorimeters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Record the increase in temperature when each 100</a:t>
            </a:r>
            <a:r>
              <a:rPr lang="en-US" baseline="30000" dirty="0" smtClean="0"/>
              <a:t>o</a:t>
            </a:r>
            <a:r>
              <a:rPr lang="en-US" dirty="0" smtClean="0"/>
              <a:t>C block is added to cold water.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9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 the increase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temperature of water for each block.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543" y="1004459"/>
            <a:ext cx="1941604" cy="321390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3396" y="1204894"/>
            <a:ext cx="1941604" cy="3198121"/>
          </a:xfrm>
          <a:prstGeom prst="rect">
            <a:avLst/>
          </a:prstGeom>
        </p:spPr>
      </p:pic>
      <p:sp>
        <p:nvSpPr>
          <p:cNvPr id="9" name="Rounded Rectangle 8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31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5" y="645638"/>
            <a:ext cx="9150889" cy="6212362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water bottle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77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Bed warming bricks are heated in an oven.</a:t>
            </a:r>
          </a:p>
          <a:p>
            <a:pPr>
              <a:defRPr/>
            </a:pPr>
            <a:r>
              <a:rPr lang="en-US" dirty="0"/>
              <a:t>Hot water bottles are filled with hot </a:t>
            </a:r>
            <a:r>
              <a:rPr lang="en-US" dirty="0" smtClean="0"/>
              <a:t>water.</a:t>
            </a:r>
          </a:p>
          <a:p>
            <a:pPr>
              <a:defRPr/>
            </a:pP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881946" y="2058479"/>
            <a:ext cx="7435666" cy="2611542"/>
            <a:chOff x="1027765" y="2456571"/>
            <a:chExt cx="7435666" cy="2611542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7765" y="2456571"/>
              <a:ext cx="3572015" cy="2256009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97377" y="2886524"/>
              <a:ext cx="2542252" cy="1396105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1118844" y="4698781"/>
              <a:ext cx="3389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Hot water bottle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073575" y="4698781"/>
              <a:ext cx="3389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Bed-warming brick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31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5" y="645638"/>
            <a:ext cx="9150889" cy="6212362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atte"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water bottle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228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bed-warming brick is heated to 90</a:t>
            </a:r>
            <a:r>
              <a:rPr lang="en-GB" baseline="30000" dirty="0"/>
              <a:t>o</a:t>
            </a:r>
            <a:r>
              <a:rPr lang="en-GB" dirty="0"/>
              <a:t>C and placed in a bed.</a:t>
            </a:r>
          </a:p>
          <a:p>
            <a:r>
              <a:rPr lang="en-GB" dirty="0"/>
              <a:t>A hot water bottle is filled with water at 90</a:t>
            </a:r>
            <a:r>
              <a:rPr lang="en-GB" baseline="30000" dirty="0"/>
              <a:t>o</a:t>
            </a:r>
            <a:r>
              <a:rPr lang="en-GB" dirty="0"/>
              <a:t>C and is also put in a bed. 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The hot-water bottle and the brick both have the </a:t>
            </a:r>
            <a:r>
              <a:rPr lang="en-GB" dirty="0"/>
              <a:t>same mass. </a:t>
            </a:r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The </a:t>
            </a:r>
            <a:r>
              <a:rPr lang="en-GB" dirty="0"/>
              <a:t>specific heat capacity of water is 4200 J/kg/</a:t>
            </a:r>
            <a:r>
              <a:rPr lang="en-GB" baseline="30000" dirty="0" err="1"/>
              <a:t>o</a:t>
            </a:r>
            <a:r>
              <a:rPr lang="en-GB" dirty="0" err="1"/>
              <a:t>C</a:t>
            </a:r>
            <a:endParaRPr lang="en-GB" dirty="0"/>
          </a:p>
          <a:p>
            <a:pPr algn="ctr">
              <a:spcAft>
                <a:spcPts val="1200"/>
              </a:spcAft>
            </a:pPr>
            <a:r>
              <a:rPr lang="en-GB" dirty="0"/>
              <a:t>The specific heat capacity of the brick is 900 J/kg/</a:t>
            </a:r>
            <a:r>
              <a:rPr lang="en-GB" baseline="30000" dirty="0" err="1"/>
              <a:t>o</a:t>
            </a:r>
            <a:r>
              <a:rPr lang="en-GB" dirty="0" err="1"/>
              <a:t>C</a:t>
            </a:r>
            <a:endParaRPr lang="en-GB" dirty="0"/>
          </a:p>
          <a:p>
            <a:pPr>
              <a:defRPr/>
            </a:pP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514701" y="2244497"/>
            <a:ext cx="6170156" cy="2184148"/>
            <a:chOff x="1027765" y="2456571"/>
            <a:chExt cx="7435666" cy="2698522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7765" y="2456571"/>
              <a:ext cx="3572015" cy="2256009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97377" y="2886524"/>
              <a:ext cx="2542252" cy="1396105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1118844" y="4698782"/>
              <a:ext cx="3389856" cy="456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Hot water bottle</a:t>
              </a:r>
              <a:endParaRPr lang="en-GB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073575" y="4698781"/>
              <a:ext cx="3389856" cy="456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Bed-warming brick</a:t>
              </a:r>
              <a:endParaRPr lang="en-GB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876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water bottle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8748828" cy="10602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To do: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4000"/>
              </a:lnSpc>
            </a:pP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Fill in the gaps to describe how the hot water bottle compares to the bed-warming brick. </a:t>
            </a:r>
          </a:p>
          <a:p>
            <a:pPr>
              <a:lnSpc>
                <a:spcPct val="114000"/>
              </a:lnSpc>
            </a:pP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You should only use the words </a:t>
            </a:r>
            <a:r>
              <a:rPr lang="en-GB" b="1" i="1" dirty="0">
                <a:latin typeface="Verdana" panose="020B0604030504040204" pitchFamily="34" charset="0"/>
                <a:ea typeface="Verdana" panose="020B0604030504040204" pitchFamily="34" charset="0"/>
              </a:rPr>
              <a:t>more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b="1" i="1" dirty="0">
                <a:latin typeface="Verdana" panose="020B0604030504040204" pitchFamily="34" charset="0"/>
                <a:ea typeface="Verdana" panose="020B0604030504040204" pitchFamily="34" charset="0"/>
              </a:rPr>
              <a:t>less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b="1" i="1" dirty="0">
                <a:latin typeface="Verdana" panose="020B0604030504040204" pitchFamily="34" charset="0"/>
                <a:ea typeface="Verdana" panose="020B0604030504040204" pitchFamily="34" charset="0"/>
              </a:rPr>
              <a:t>the same amount </a:t>
            </a:r>
            <a:r>
              <a:rPr lang="en-GB" b="1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en-GB" sz="14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sz="1400" i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2009347"/>
            <a:ext cx="8748828" cy="313997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Compared to the 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bed-warming brick:</a:t>
            </a:r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the water starts off with ______________ energy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in its thermal store.</a:t>
            </a:r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they cool to 60</a:t>
            </a:r>
            <a:r>
              <a:rPr lang="en-GB" baseline="30000" dirty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C, the water transfers ______________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energy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to the thermal store of its surroundings.</a:t>
            </a:r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hot water bottle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stays hot for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______________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time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through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full night the hot water bottle transfers ______________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energy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to the thermal store of its surroundings.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563" y="4944964"/>
            <a:ext cx="2305074" cy="14558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485" y="5284973"/>
            <a:ext cx="1784865" cy="98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6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water bottle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8748828" cy="10602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To do: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4000"/>
              </a:lnSpc>
            </a:pP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Fill in the gaps to describe how the hot water bottle compares to the bed-warming brick. </a:t>
            </a:r>
          </a:p>
          <a:p>
            <a:pPr>
              <a:lnSpc>
                <a:spcPct val="114000"/>
              </a:lnSpc>
            </a:pP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You should only use the words </a:t>
            </a:r>
            <a:r>
              <a:rPr lang="en-GB" b="1" i="1" dirty="0">
                <a:latin typeface="Verdana" panose="020B0604030504040204" pitchFamily="34" charset="0"/>
                <a:ea typeface="Verdana" panose="020B0604030504040204" pitchFamily="34" charset="0"/>
              </a:rPr>
              <a:t>more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b="1" i="1" dirty="0">
                <a:latin typeface="Verdana" panose="020B0604030504040204" pitchFamily="34" charset="0"/>
                <a:ea typeface="Verdana" panose="020B0604030504040204" pitchFamily="34" charset="0"/>
              </a:rPr>
              <a:t>less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b="1" i="1" dirty="0">
                <a:latin typeface="Verdana" panose="020B0604030504040204" pitchFamily="34" charset="0"/>
                <a:ea typeface="Verdana" panose="020B0604030504040204" pitchFamily="34" charset="0"/>
              </a:rPr>
              <a:t>the same amount </a:t>
            </a:r>
            <a:r>
              <a:rPr lang="en-GB" b="1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en-GB" sz="14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sz="1400" i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2009347"/>
            <a:ext cx="8748828" cy="313997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Compared to the 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bed-warming brick:</a:t>
            </a:r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the water starts off with ______________ energy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in its thermal store.</a:t>
            </a:r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they cool to 60</a:t>
            </a:r>
            <a:r>
              <a:rPr lang="en-GB" baseline="30000" dirty="0"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C, the water transfers ______________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energy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to the thermal store of its surroundings.</a:t>
            </a:r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hot water bottle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stays hot for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______________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time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through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full night the hot water bottle transfers ______________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energy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to the thermal store of its surroundings.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563" y="4944964"/>
            <a:ext cx="2305074" cy="14558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485" y="5284973"/>
            <a:ext cx="1784865" cy="9801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08218" y="2451050"/>
            <a:ext cx="205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2540" y="2917481"/>
            <a:ext cx="205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5433" y="3688051"/>
            <a:ext cx="205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9755" y="4154482"/>
            <a:ext cx="205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ounded Rectangle 13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78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73037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1871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marR="0" lvl="0" indent="-5365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beaker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 will reach the highest temperature?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11537" y="1886547"/>
            <a:ext cx="8285163" cy="3785342"/>
            <a:chOff x="457200" y="1963229"/>
            <a:chExt cx="8285163" cy="3785342"/>
          </a:xfrm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457200" y="3444523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US" sz="18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Water with the large block.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" name="Text Placeholder 17"/>
            <p:cNvSpPr txBox="1">
              <a:spLocks/>
            </p:cNvSpPr>
            <p:nvPr/>
          </p:nvSpPr>
          <p:spPr>
            <a:xfrm>
              <a:off x="4577703" y="3444523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 Water 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with the 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medium block.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5" name="Text Placeholder 17"/>
            <p:cNvSpPr txBox="1">
              <a:spLocks/>
            </p:cNvSpPr>
            <p:nvPr/>
          </p:nvSpPr>
          <p:spPr>
            <a:xfrm>
              <a:off x="457200" y="5360216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Water with the small block.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" name="Text Placeholder 17"/>
            <p:cNvSpPr txBox="1">
              <a:spLocks/>
            </p:cNvSpPr>
            <p:nvPr/>
          </p:nvSpPr>
          <p:spPr>
            <a:xfrm>
              <a:off x="4577703" y="5360216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      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All the same temperature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57200" y="1963229"/>
              <a:ext cx="8285163" cy="3783930"/>
              <a:chOff x="457200" y="1963229"/>
              <a:chExt cx="8285163" cy="378393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57200" y="1963229"/>
                <a:ext cx="8285163" cy="3783930"/>
                <a:chOff x="1746429" y="2204816"/>
                <a:chExt cx="5760000" cy="3600000"/>
              </a:xfrm>
            </p:grpSpPr>
            <p:cxnSp>
              <p:nvCxnSpPr>
                <p:cNvPr id="10" name="Straight Connector 9"/>
                <p:cNvCxnSpPr/>
                <p:nvPr userDrawn="1"/>
              </p:nvCxnSpPr>
              <p:spPr>
                <a:xfrm>
                  <a:off x="4588303" y="2204816"/>
                  <a:ext cx="0" cy="360000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 userDrawn="1"/>
              </p:nvCxnSpPr>
              <p:spPr>
                <a:xfrm flipH="1">
                  <a:off x="1746429" y="3986272"/>
                  <a:ext cx="5760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1365" y="2181698"/>
                <a:ext cx="1143991" cy="12600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56074" y="2181698"/>
                <a:ext cx="1143991" cy="1260000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71365" y="4092781"/>
                <a:ext cx="1143991" cy="126000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62641" y="4086852"/>
                <a:ext cx="3738106" cy="126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341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44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marR="0" lvl="0" indent="-5365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>
                <a:tab pos="536575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is the best reason for your answer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the last question?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temperature of each block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block contained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most temperature.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energy of each block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block contained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most energy.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90113" y="1717397"/>
            <a:ext cx="7725692" cy="1392571"/>
            <a:chOff x="690113" y="1705078"/>
            <a:chExt cx="7725692" cy="1392571"/>
          </a:xfrm>
        </p:grpSpPr>
        <p:grpSp>
          <p:nvGrpSpPr>
            <p:cNvPr id="3" name="Group 2"/>
            <p:cNvGrpSpPr/>
            <p:nvPr/>
          </p:nvGrpSpPr>
          <p:grpSpPr>
            <a:xfrm>
              <a:off x="690113" y="1705078"/>
              <a:ext cx="7725692" cy="1296000"/>
              <a:chOff x="797191" y="1766245"/>
              <a:chExt cx="7725692" cy="1296000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7191" y="1766245"/>
                <a:ext cx="1176676" cy="1296000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88139" y="1766245"/>
                <a:ext cx="1176676" cy="1296000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79087" y="1766245"/>
                <a:ext cx="1176676" cy="1296000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70034" y="1794170"/>
                <a:ext cx="2952849" cy="995314"/>
              </a:xfrm>
              <a:prstGeom prst="rect">
                <a:avLst/>
              </a:prstGeom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968795" y="2456819"/>
              <a:ext cx="619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63791" y="2456819"/>
              <a:ext cx="619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50691" y="2456819"/>
              <a:ext cx="619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629724" y="2728317"/>
              <a:ext cx="619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37" name="Rounded Rectangle 36">
            <a:hlinkClick r:id="rId8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73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Fresh bread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21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loaves of bread are baked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same oven at 200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They</a:t>
            </a:r>
            <a:r>
              <a:rPr lang="en-US" dirty="0" smtClean="0"/>
              <a:t> are taken out of the oven at the same time.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49677" y="2103099"/>
            <a:ext cx="5900208" cy="2554383"/>
            <a:chOff x="2093722" y="2209406"/>
            <a:chExt cx="5900208" cy="2554383"/>
          </a:xfrm>
        </p:grpSpPr>
        <p:pic>
          <p:nvPicPr>
            <p:cNvPr id="1026" name="Picture 2" descr="Bread, Loaf, Baguette, Muffin, Baking, Breadbasket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64" t="376" r="33867" b="48140"/>
            <a:stretch/>
          </p:blipFill>
          <p:spPr bwMode="auto">
            <a:xfrm rot="21045727">
              <a:off x="2093722" y="2985532"/>
              <a:ext cx="1609741" cy="1567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Bread, Loaf, Baguette, Muffin, Baking, Breadbasket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74" t="188" r="-1134" b="54381"/>
            <a:stretch/>
          </p:blipFill>
          <p:spPr bwMode="auto">
            <a:xfrm>
              <a:off x="4252461" y="2209406"/>
              <a:ext cx="3741469" cy="2554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486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Fresh bread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251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 are about the bread 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instant it is taken out of the oven.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about each one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big loaf has more energy than the small loaf.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small loaf has a higher temperature.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 of the bread depends on the size of the loaf.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043549" y="1896241"/>
            <a:ext cx="4716240" cy="2007033"/>
            <a:chOff x="1377069" y="2002548"/>
            <a:chExt cx="4716240" cy="2007033"/>
          </a:xfrm>
        </p:grpSpPr>
        <p:pic>
          <p:nvPicPr>
            <p:cNvPr id="45" name="Picture 2" descr="Bread, Loaf, Baguette, Muffin, Baking, Breadbasket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64" t="376" r="33867" b="48140"/>
            <a:stretch/>
          </p:blipFill>
          <p:spPr bwMode="auto">
            <a:xfrm rot="21045727">
              <a:off x="1377069" y="2613449"/>
              <a:ext cx="1264808" cy="1231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2" descr="Bread, Loaf, Baguette, Muffin, Baking, Breadbasket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74" t="188" r="-1134" b="54381"/>
            <a:stretch/>
          </p:blipFill>
          <p:spPr bwMode="auto">
            <a:xfrm>
              <a:off x="3153557" y="2002548"/>
              <a:ext cx="2939752" cy="20070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7" name="Rounded Rectangle 46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36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Metal and ice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25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1813" marR="0" lvl="0" indent="-5318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Two metal blocks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have the same mass.</a:t>
            </a:r>
          </a:p>
          <a:p>
            <a:pPr marL="531813" marR="0" lvl="0" indent="-5318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One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block is at 100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and is made of copper.</a:t>
            </a:r>
          </a:p>
          <a:p>
            <a:pPr marL="531813" marR="0" lvl="0" indent="-5318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	The other is also at 100</a:t>
            </a:r>
            <a:r>
              <a:rPr lang="en-US" baseline="30000" dirty="0" smtClean="0"/>
              <a:t>o</a:t>
            </a:r>
            <a:r>
              <a:rPr lang="en-US" baseline="0" dirty="0" smtClean="0"/>
              <a:t>C and is made of copper.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387692" y="2405964"/>
            <a:ext cx="4424178" cy="1434164"/>
            <a:chOff x="2272932" y="2941278"/>
            <a:chExt cx="4424178" cy="1434164"/>
          </a:xfrm>
        </p:grpSpPr>
        <p:grpSp>
          <p:nvGrpSpPr>
            <p:cNvPr id="15" name="Group 14"/>
            <p:cNvGrpSpPr/>
            <p:nvPr/>
          </p:nvGrpSpPr>
          <p:grpSpPr>
            <a:xfrm>
              <a:off x="2272932" y="2941278"/>
              <a:ext cx="1434164" cy="1434164"/>
              <a:chOff x="2272932" y="3034737"/>
              <a:chExt cx="1434164" cy="1434164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2272932" y="3034737"/>
                <a:ext cx="1434164" cy="1434164"/>
              </a:xfrm>
              <a:prstGeom prst="roundRect">
                <a:avLst>
                  <a:gd name="adj" fmla="val 4586"/>
                </a:avLst>
              </a:prstGeom>
              <a:gradFill flip="none" rotWithShape="1">
                <a:gsLst>
                  <a:gs pos="0">
                    <a:srgbClr val="EACAB0"/>
                  </a:gs>
                  <a:gs pos="73000">
                    <a:srgbClr val="C87533"/>
                  </a:gs>
                  <a:gs pos="85000">
                    <a:srgbClr val="C87533"/>
                  </a:gs>
                  <a:gs pos="100000">
                    <a:srgbClr val="D5935D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300000" lon="300000" rev="0"/>
                </a:camera>
                <a:lightRig rig="threePt" dir="t"/>
              </a:scene3d>
              <a:sp3d extrusionH="1524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51526" y="3427528"/>
                <a:ext cx="12722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100</a:t>
                </a:r>
                <a:r>
                  <a:rPr lang="en-GB" sz="2400" b="1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262946" y="2941278"/>
              <a:ext cx="1434164" cy="1434164"/>
              <a:chOff x="5352178" y="3034737"/>
              <a:chExt cx="1434164" cy="1434164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5352178" y="3034737"/>
                <a:ext cx="1434164" cy="1434164"/>
              </a:xfrm>
              <a:prstGeom prst="roundRect">
                <a:avLst>
                  <a:gd name="adj" fmla="val 4586"/>
                </a:avLst>
              </a:prstGeom>
              <a:gradFill flip="none" rotWithShape="1">
                <a:gsLst>
                  <a:gs pos="0">
                    <a:srgbClr val="EACAB0"/>
                  </a:gs>
                  <a:gs pos="73000">
                    <a:srgbClr val="C87533"/>
                  </a:gs>
                  <a:gs pos="85000">
                    <a:srgbClr val="C87533"/>
                  </a:gs>
                  <a:gs pos="100000">
                    <a:srgbClr val="D5935D"/>
                  </a:gs>
                </a:gsLst>
                <a:lin ang="2700000" scaled="1"/>
                <a:tileRect/>
              </a:gradFill>
              <a:ln>
                <a:noFill/>
              </a:ln>
              <a:scene3d>
                <a:camera prst="orthographicFront">
                  <a:rot lat="300000" lon="300000" rev="0"/>
                </a:camera>
                <a:lightRig rig="threePt" dir="t"/>
              </a:scene3d>
              <a:sp3d extrusionH="1524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433155" y="3427528"/>
                <a:ext cx="12722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100</a:t>
                </a:r>
                <a:r>
                  <a:rPr lang="en-GB" sz="2400" b="1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457200" y="4232919"/>
            <a:ext cx="8041907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has a specific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capacity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	385 J/kg/</a:t>
            </a:r>
            <a:r>
              <a:rPr lang="en-US" baseline="30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0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 and ice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block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will melt the most ice in five minutes?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A the most ice.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B the most ice.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the same amount of ice.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653751" y="1565197"/>
            <a:ext cx="5800733" cy="1834468"/>
            <a:chOff x="1653751" y="1565197"/>
            <a:chExt cx="5800733" cy="1834468"/>
          </a:xfrm>
        </p:grpSpPr>
        <p:grpSp>
          <p:nvGrpSpPr>
            <p:cNvPr id="5" name="Group 4"/>
            <p:cNvGrpSpPr/>
            <p:nvPr/>
          </p:nvGrpSpPr>
          <p:grpSpPr>
            <a:xfrm>
              <a:off x="1653751" y="1684873"/>
              <a:ext cx="5800733" cy="1714792"/>
              <a:chOff x="1475830" y="1667225"/>
              <a:chExt cx="5800733" cy="171479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475830" y="1667225"/>
                <a:ext cx="2421839" cy="1714792"/>
                <a:chOff x="1475830" y="1667225"/>
                <a:chExt cx="2421839" cy="1714792"/>
              </a:xfrm>
            </p:grpSpPr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475830" y="1667225"/>
                  <a:ext cx="2421839" cy="1714792"/>
                </a:xfrm>
                <a:prstGeom prst="rect">
                  <a:avLst/>
                </a:prstGeom>
              </p:spPr>
            </p:pic>
            <p:sp>
              <p:nvSpPr>
                <p:cNvPr id="54" name="TextBox 53"/>
                <p:cNvSpPr txBox="1"/>
                <p:nvPr/>
              </p:nvSpPr>
              <p:spPr>
                <a:xfrm>
                  <a:off x="2116714" y="1667225"/>
                  <a:ext cx="12722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OffAxis2Top"/>
                    <a:lightRig rig="threePt" dir="t"/>
                  </a:scene3d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100</a:t>
                  </a:r>
                  <a:r>
                    <a:rPr lang="en-GB" b="1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o</a:t>
                  </a:r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4854724" y="1667225"/>
                <a:ext cx="2421839" cy="1714792"/>
                <a:chOff x="4854724" y="1667225"/>
                <a:chExt cx="2421839" cy="1714792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854724" y="1667225"/>
                  <a:ext cx="2421839" cy="1714792"/>
                </a:xfrm>
                <a:prstGeom prst="rect">
                  <a:avLst/>
                </a:prstGeom>
              </p:spPr>
            </p:pic>
            <p:sp>
              <p:nvSpPr>
                <p:cNvPr id="55" name="TextBox 54"/>
                <p:cNvSpPr txBox="1"/>
                <p:nvPr/>
              </p:nvSpPr>
              <p:spPr>
                <a:xfrm>
                  <a:off x="5429538" y="1667225"/>
                  <a:ext cx="127221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OffAxis2Top"/>
                    <a:lightRig rig="threePt" dir="t"/>
                  </a:scene3d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100</a:t>
                  </a:r>
                  <a:r>
                    <a:rPr lang="en-GB" b="1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o</a:t>
                  </a:r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6" name="TextBox 5"/>
            <p:cNvSpPr txBox="1"/>
            <p:nvPr/>
          </p:nvSpPr>
          <p:spPr>
            <a:xfrm>
              <a:off x="1653751" y="1565197"/>
              <a:ext cx="536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032645" y="1565197"/>
              <a:ext cx="536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334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AFCFE15-FDEF-4879-B745-B17B538379E5}" vid="{CE21557C-2589-4954-A45C-32C1018929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BEST_XXX_N_n_Diagnostic_Title</Template>
  <TotalTime>407</TotalTime>
  <Words>4482</Words>
  <Application>Microsoft Office PowerPoint</Application>
  <PresentationFormat>On-screen Show (4:3)</PresentationFormat>
  <Paragraphs>646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Arial Black</vt:lpstr>
      <vt:lpstr>Calibri</vt:lpstr>
      <vt:lpstr>Calibri Light</vt:lpstr>
      <vt:lpstr>Engravers MT</vt:lpstr>
      <vt:lpstr>Symbol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51</cp:revision>
  <dcterms:created xsi:type="dcterms:W3CDTF">2020-07-05T09:59:17Z</dcterms:created>
  <dcterms:modified xsi:type="dcterms:W3CDTF">2020-08-28T15:09:19Z</dcterms:modified>
</cp:coreProperties>
</file>